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1"/>
  </p:notesMasterIdLst>
  <p:sldIdLst>
    <p:sldId id="297" r:id="rId2"/>
    <p:sldId id="298" r:id="rId3"/>
    <p:sldId id="408" r:id="rId4"/>
    <p:sldId id="284" r:id="rId5"/>
    <p:sldId id="323" r:id="rId6"/>
    <p:sldId id="474" r:id="rId7"/>
    <p:sldId id="587" r:id="rId8"/>
    <p:sldId id="586" r:id="rId9"/>
    <p:sldId id="454" r:id="rId10"/>
    <p:sldId id="550" r:id="rId11"/>
    <p:sldId id="589" r:id="rId12"/>
    <p:sldId id="263" r:id="rId13"/>
    <p:sldId id="552" r:id="rId14"/>
    <p:sldId id="553" r:id="rId15"/>
    <p:sldId id="554" r:id="rId16"/>
    <p:sldId id="555" r:id="rId17"/>
    <p:sldId id="556" r:id="rId18"/>
    <p:sldId id="557" r:id="rId19"/>
    <p:sldId id="558" r:id="rId20"/>
    <p:sldId id="559" r:id="rId21"/>
    <p:sldId id="561" r:id="rId22"/>
    <p:sldId id="560" r:id="rId23"/>
    <p:sldId id="536" r:id="rId24"/>
    <p:sldId id="580" r:id="rId25"/>
    <p:sldId id="581" r:id="rId26"/>
    <p:sldId id="456" r:id="rId27"/>
    <p:sldId id="457" r:id="rId28"/>
    <p:sldId id="459" r:id="rId29"/>
    <p:sldId id="59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9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04" autoAdjust="0"/>
    <p:restoredTop sz="60251"/>
  </p:normalViewPr>
  <p:slideViewPr>
    <p:cSldViewPr snapToGrid="0" snapToObjects="1">
      <p:cViewPr varScale="1">
        <p:scale>
          <a:sx n="103" d="100"/>
          <a:sy n="103" d="100"/>
        </p:scale>
        <p:origin x="24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78A03-F245-1B43-8CDE-3B0275888050}" type="datetimeFigureOut">
              <a:rPr lang="en-US" smtClean="0"/>
              <a:t>5/3/21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BF740-D535-F744-89A8-4E42B3D6BD32}" type="slidenum">
              <a:rPr lang="en-US" smtClean="0"/>
              <a:t>‹#›</a:t>
            </a:fld>
            <a:endParaRPr lang="en-US"/>
          </a:p>
        </p:txBody>
      </p:sp>
    </p:spTree>
    <p:extLst>
      <p:ext uri="{BB962C8B-B14F-4D97-AF65-F5344CB8AC3E}">
        <p14:creationId xmlns:p14="http://schemas.microsoft.com/office/powerpoint/2010/main" val="264028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Preliminaries – Intro</a:t>
            </a:r>
          </a:p>
          <a:p>
            <a:pPr marL="171450" indent="-171450">
              <a:buFontTx/>
              <a:buChar char="-"/>
            </a:pPr>
            <a:r>
              <a:rPr lang="en-US" dirty="0"/>
              <a:t>Plan for the weekend (lecture structure, computational assignment)</a:t>
            </a:r>
          </a:p>
          <a:p>
            <a:pPr marL="171450" indent="-171450">
              <a:buFontTx/>
              <a:buChar char="-"/>
            </a:pPr>
            <a:r>
              <a:rPr lang="en-US" dirty="0"/>
              <a:t>We’ll cover the quiz during the discussion section</a:t>
            </a:r>
          </a:p>
          <a:p>
            <a:pPr marL="171450" indent="-171450">
              <a:buFontTx/>
              <a:buChar char="-"/>
            </a:pPr>
            <a:r>
              <a:rPr lang="en-US" dirty="0"/>
              <a:t>Any questions about the course to start?</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008625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medicine, often x is a fairly simple set of features</a:t>
            </a:r>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a:p>
            <a:pPr marL="171450" indent="-171450">
              <a:buFontTx/>
              <a:buChar char="-"/>
            </a:pPr>
            <a:r>
              <a:rPr lang="en-US" dirty="0"/>
              <a:t>In fact, there is a well known model used for this purpose: ACUTE PHYSIOLOGY AND CHRONIC HEALTH EVALUATION – it’s been around since the 70s (we’re now on APACHE III</a:t>
            </a:r>
          </a:p>
          <a:p>
            <a:pPr marL="171450" indent="-171450">
              <a:buFontTx/>
              <a:buChar char="-"/>
            </a:pPr>
            <a:endParaRPr lang="en-US" dirty="0"/>
          </a:p>
          <a:p>
            <a:pPr marL="171450" indent="-171450">
              <a:buFontTx/>
              <a:buChar char="-"/>
            </a:pPr>
            <a:r>
              <a:rPr lang="en-US" dirty="0"/>
              <a:t>Models that deal effectively with highly complex data, like images – those are fairly new</a:t>
            </a:r>
          </a:p>
          <a:p>
            <a:pPr marL="171450" indent="-171450">
              <a:buFontTx/>
              <a:buChar char="-"/>
            </a:pPr>
            <a:r>
              <a:rPr lang="en-US" dirty="0"/>
              <a:t>But predictive models are NOT new, AT ALL, in medicine</a:t>
            </a:r>
          </a:p>
          <a:p>
            <a:pPr marL="171450" indent="-171450">
              <a:buFontTx/>
              <a:buChar char="-"/>
            </a:pPr>
            <a:r>
              <a:rPr lang="en-US" dirty="0"/>
              <a:t>Think cardiology, Framingham, pooled cohort equations, </a:t>
            </a:r>
            <a:r>
              <a:rPr lang="en-US" dirty="0" err="1"/>
              <a:t>etc</a:t>
            </a:r>
            <a:endParaRPr lang="en-US" dirty="0"/>
          </a:p>
          <a:p>
            <a:pPr marL="171450" indent="-171450">
              <a:buFontTx/>
              <a:buChar char="-"/>
            </a:pPr>
            <a:endParaRPr lang="en-US" dirty="0"/>
          </a:p>
          <a:p>
            <a:pPr marL="171450" indent="-171450">
              <a:buFontTx/>
              <a:buChar char="-"/>
            </a:pPr>
            <a:r>
              <a:rPr lang="en-US" dirty="0"/>
              <a:t>When you have data like these, you don’t need a super complex model – you typically don’t need a neural network</a:t>
            </a:r>
          </a:p>
          <a:p>
            <a:pPr marL="171450" indent="-171450">
              <a:buFontTx/>
              <a:buChar char="-"/>
            </a:pPr>
            <a:r>
              <a:rPr lang="en-US" dirty="0"/>
              <a:t>Don’t want to make these things more complicated then necessary – we should use the simplest and most interpretable model that will do the job</a:t>
            </a:r>
          </a:p>
        </p:txBody>
      </p:sp>
      <p:sp>
        <p:nvSpPr>
          <p:cNvPr id="4" name="Slide Number Placeholder 3"/>
          <p:cNvSpPr>
            <a:spLocks noGrp="1"/>
          </p:cNvSpPr>
          <p:nvPr>
            <p:ph type="sldNum" sz="quarter" idx="5"/>
          </p:nvPr>
        </p:nvSpPr>
        <p:spPr/>
        <p:txBody>
          <a:bodyPr/>
          <a:lstStyle/>
          <a:p>
            <a:fld id="{9FCDE58F-843A-8447-AF7F-7BD31329CDC1}" type="slidenum">
              <a:rPr lang="en-US" smtClean="0"/>
              <a:t>10</a:t>
            </a:fld>
            <a:endParaRPr lang="en-US"/>
          </a:p>
        </p:txBody>
      </p:sp>
    </p:spTree>
    <p:extLst>
      <p:ext uri="{BB962C8B-B14F-4D97-AF65-F5344CB8AC3E}">
        <p14:creationId xmlns:p14="http://schemas.microsoft.com/office/powerpoint/2010/main" val="3535175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let’s save the more complex models for lectures 2 and 3. Our goal today is to build some intuition around (a) what </a:t>
            </a:r>
            <a:r>
              <a:rPr lang="en-US" dirty="0" err="1"/>
              <a:t>thet</a:t>
            </a:r>
            <a:r>
              <a:rPr lang="en-US" dirty="0"/>
              <a:t> predictive model is, and (b) how it can be used</a:t>
            </a:r>
          </a:p>
          <a:p>
            <a:endParaRPr lang="en-US" dirty="0"/>
          </a:p>
          <a:p>
            <a:r>
              <a:rPr lang="en-US" dirty="0"/>
              <a:t>And to do that, we’re going to focus on a very simple example – just about the simplest predictive model you might realistically use (and that is in fact used in medicine)</a:t>
            </a:r>
          </a:p>
          <a:p>
            <a:r>
              <a:rPr lang="en-US" dirty="0"/>
              <a:t>We want to make a prediction based on a single measurement.</a:t>
            </a:r>
          </a:p>
          <a:p>
            <a:endParaRPr lang="en-US" dirty="0"/>
          </a:p>
          <a:p>
            <a:r>
              <a:rPr lang="en-US" dirty="0"/>
              <a:t>The one I’d like to consider is this:</a:t>
            </a:r>
          </a:p>
          <a:p>
            <a:r>
              <a:rPr lang="en-US" dirty="0"/>
              <a:t>Make a prediction about whether someone has prostate cancer based on a single prostate specific antigen measurement</a:t>
            </a:r>
          </a:p>
          <a:p>
            <a:endParaRPr lang="en-US" dirty="0"/>
          </a:p>
          <a:p>
            <a:r>
              <a:rPr lang="en-US" dirty="0"/>
              <a:t>Now, let me remind you again – I am NOT an expert in the diagnosis of prostate cancer – I do know enough to be quite sure that the method I’m going to discuss is very far from what’s actually done, and that there are many more biomarkers that are used in prostate cancer surveillance</a:t>
            </a:r>
          </a:p>
          <a:p>
            <a:endParaRPr lang="en-US" dirty="0"/>
          </a:p>
          <a:p>
            <a:r>
              <a:rPr lang="en-US" dirty="0"/>
              <a:t>This is for the purposes of illustration</a:t>
            </a:r>
          </a:p>
        </p:txBody>
      </p:sp>
      <p:sp>
        <p:nvSpPr>
          <p:cNvPr id="4" name="Slide Number Placeholder 3"/>
          <p:cNvSpPr>
            <a:spLocks noGrp="1"/>
          </p:cNvSpPr>
          <p:nvPr>
            <p:ph type="sldNum" sz="quarter" idx="10"/>
          </p:nvPr>
        </p:nvSpPr>
        <p:spPr/>
        <p:txBody>
          <a:bodyPr/>
          <a:lstStyle/>
          <a:p>
            <a:fld id="{DB333E9F-084A-8543-BC6F-0AE70009C29B}" type="slidenum">
              <a:rPr lang="en-US" smtClean="0"/>
              <a:t>11</a:t>
            </a:fld>
            <a:endParaRPr lang="en-US"/>
          </a:p>
        </p:txBody>
      </p:sp>
    </p:spTree>
    <p:extLst>
      <p:ext uri="{BB962C8B-B14F-4D97-AF65-F5344CB8AC3E}">
        <p14:creationId xmlns:p14="http://schemas.microsoft.com/office/powerpoint/2010/main" val="969730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suppose we collected PSA values in a large number of patients</a:t>
            </a:r>
          </a:p>
          <a:p>
            <a:r>
              <a:rPr lang="en-US" dirty="0"/>
              <a:t>Then, we determined, through some gold standard – biopsy, let’s say – whether they have prostate cancer</a:t>
            </a:r>
          </a:p>
          <a:p>
            <a:endParaRPr lang="en-US" dirty="0"/>
          </a:p>
          <a:p>
            <a:r>
              <a:rPr lang="en-US" dirty="0"/>
              <a:t>Our goal is to find a best rule for predicting whether cancer is present based on the PSA alone.</a:t>
            </a:r>
          </a:p>
          <a:p>
            <a:r>
              <a:rPr lang="en-US" dirty="0"/>
              <a:t>If our rule works well enough, maybe it will spare us from doing so many biopsies in the future.</a:t>
            </a:r>
          </a:p>
          <a:p>
            <a:endParaRPr lang="en-US" dirty="0"/>
          </a:p>
          <a:p>
            <a:r>
              <a:rPr lang="en-US" dirty="0"/>
              <a:t>So, we’ve collected all these values, and we can group them by the gold standard result</a:t>
            </a:r>
          </a:p>
          <a:p>
            <a:r>
              <a:rPr lang="en-US" dirty="0"/>
              <a:t>On the top, we have all the PSA values for individuals who did not have prostate cancer, and on the bottom, we have all the values for those who did</a:t>
            </a:r>
          </a:p>
          <a:p>
            <a:endParaRPr lang="en-US" dirty="0"/>
          </a:p>
          <a:p>
            <a:r>
              <a:rPr lang="en-US" dirty="0"/>
              <a:t>So, on the one hand, whether someone has cancer tells us something about what the PSA value is likely to be.</a:t>
            </a:r>
          </a:p>
          <a:p>
            <a:r>
              <a:rPr lang="en-US" dirty="0"/>
              <a:t>But by the same token, the PSA value can tell us something about whether someone might have prostate cancer</a:t>
            </a:r>
          </a:p>
          <a:p>
            <a:endParaRPr lang="en-US" dirty="0"/>
          </a:p>
          <a:p>
            <a:r>
              <a:rPr lang="en-US" dirty="0"/>
              <a:t>Again, to be clear, this is not causal – nobody thinks that PSA is causing prostate cancer</a:t>
            </a:r>
          </a:p>
          <a:p>
            <a:r>
              <a:rPr lang="en-US" dirty="0"/>
              <a:t>But we can use the PSA value to infer something about cancer likelihood</a:t>
            </a:r>
          </a:p>
        </p:txBody>
      </p:sp>
      <p:sp>
        <p:nvSpPr>
          <p:cNvPr id="4" name="Slide Number Placeholder 3"/>
          <p:cNvSpPr>
            <a:spLocks noGrp="1"/>
          </p:cNvSpPr>
          <p:nvPr>
            <p:ph type="sldNum" sz="quarter" idx="5"/>
          </p:nvPr>
        </p:nvSpPr>
        <p:spPr/>
        <p:txBody>
          <a:bodyPr/>
          <a:lstStyle/>
          <a:p>
            <a:fld id="{F78BAB2F-C783-9D4B-A4CB-0337EE734A25}" type="slidenum">
              <a:rPr lang="en-US" smtClean="0"/>
              <a:t>12</a:t>
            </a:fld>
            <a:endParaRPr lang="en-US"/>
          </a:p>
        </p:txBody>
      </p:sp>
    </p:spTree>
    <p:extLst>
      <p:ext uri="{BB962C8B-B14F-4D97-AF65-F5344CB8AC3E}">
        <p14:creationId xmlns:p14="http://schemas.microsoft.com/office/powerpoint/2010/main" val="675296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a predictive model – a very simple “machine”, i.e. algorithm, that will allow us to make a prediction about cancer status from the PSA</a:t>
            </a:r>
          </a:p>
        </p:txBody>
      </p:sp>
      <p:sp>
        <p:nvSpPr>
          <p:cNvPr id="4" name="Slide Number Placeholder 3"/>
          <p:cNvSpPr>
            <a:spLocks noGrp="1"/>
          </p:cNvSpPr>
          <p:nvPr>
            <p:ph type="sldNum" sz="quarter" idx="5"/>
          </p:nvPr>
        </p:nvSpPr>
        <p:spPr/>
        <p:txBody>
          <a:bodyPr/>
          <a:lstStyle/>
          <a:p>
            <a:fld id="{F78BAB2F-C783-9D4B-A4CB-0337EE734A25}" type="slidenum">
              <a:rPr lang="en-US" smtClean="0"/>
              <a:t>13</a:t>
            </a:fld>
            <a:endParaRPr lang="en-US"/>
          </a:p>
        </p:txBody>
      </p:sp>
    </p:spTree>
    <p:extLst>
      <p:ext uri="{BB962C8B-B14F-4D97-AF65-F5344CB8AC3E}">
        <p14:creationId xmlns:p14="http://schemas.microsoft.com/office/powerpoint/2010/main" val="2041821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doing to do it with a simple threshold – we pick a value of the PSA</a:t>
            </a:r>
          </a:p>
          <a:p>
            <a:r>
              <a:rPr lang="en-US" dirty="0"/>
              <a:t>Above it, we’re going to predict that the patient has prostate cancer</a:t>
            </a:r>
          </a:p>
          <a:p>
            <a:r>
              <a:rPr lang="en-US" dirty="0"/>
              <a:t>Below it, we’ll predict they don’t</a:t>
            </a:r>
          </a:p>
          <a:p>
            <a:endParaRPr lang="en-US" dirty="0"/>
          </a:p>
          <a:p>
            <a:r>
              <a:rPr lang="en-US" dirty="0"/>
              <a:t>And so our job is to explore what happens when we pick a specific threshold</a:t>
            </a:r>
          </a:p>
          <a:p>
            <a:r>
              <a:rPr lang="en-US" dirty="0"/>
              <a:t>We’d like to pick a good threshold, one that distinguishes between positive and negative cases effectively</a:t>
            </a:r>
          </a:p>
          <a:p>
            <a:endParaRPr lang="en-US" dirty="0"/>
          </a:p>
          <a:p>
            <a:r>
              <a:rPr lang="en-US" dirty="0"/>
              <a:t>We can immediately see some bad thresholds – 0 and 15</a:t>
            </a:r>
          </a:p>
        </p:txBody>
      </p:sp>
      <p:sp>
        <p:nvSpPr>
          <p:cNvPr id="4" name="Slide Number Placeholder 3"/>
          <p:cNvSpPr>
            <a:spLocks noGrp="1"/>
          </p:cNvSpPr>
          <p:nvPr>
            <p:ph type="sldNum" sz="quarter" idx="5"/>
          </p:nvPr>
        </p:nvSpPr>
        <p:spPr/>
        <p:txBody>
          <a:bodyPr/>
          <a:lstStyle/>
          <a:p>
            <a:fld id="{F78BAB2F-C783-9D4B-A4CB-0337EE734A25}" type="slidenum">
              <a:rPr lang="en-US" smtClean="0"/>
              <a:t>14</a:t>
            </a:fld>
            <a:endParaRPr lang="en-US"/>
          </a:p>
        </p:txBody>
      </p:sp>
    </p:spTree>
    <p:extLst>
      <p:ext uri="{BB962C8B-B14F-4D97-AF65-F5344CB8AC3E}">
        <p14:creationId xmlns:p14="http://schemas.microsoft.com/office/powerpoint/2010/main" val="2277262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8BAB2F-C783-9D4B-A4CB-0337EE734A25}" type="slidenum">
              <a:rPr lang="en-US" smtClean="0"/>
              <a:t>15</a:t>
            </a:fld>
            <a:endParaRPr lang="en-US"/>
          </a:p>
        </p:txBody>
      </p:sp>
    </p:spTree>
    <p:extLst>
      <p:ext uri="{BB962C8B-B14F-4D97-AF65-F5344CB8AC3E}">
        <p14:creationId xmlns:p14="http://schemas.microsoft.com/office/powerpoint/2010/main" val="812354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8BAB2F-C783-9D4B-A4CB-0337EE734A25}" type="slidenum">
              <a:rPr lang="en-US" smtClean="0"/>
              <a:t>16</a:t>
            </a:fld>
            <a:endParaRPr lang="en-US"/>
          </a:p>
        </p:txBody>
      </p:sp>
    </p:spTree>
    <p:extLst>
      <p:ext uri="{BB962C8B-B14F-4D97-AF65-F5344CB8AC3E}">
        <p14:creationId xmlns:p14="http://schemas.microsoft.com/office/powerpoint/2010/main" val="67196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proportion of positives that we correctly predict are positives – that’s the sensitivity</a:t>
            </a:r>
          </a:p>
          <a:p>
            <a:r>
              <a:rPr lang="en-US" dirty="0"/>
              <a:t>We’ll come back to this and more performance metrics later</a:t>
            </a:r>
          </a:p>
        </p:txBody>
      </p:sp>
      <p:sp>
        <p:nvSpPr>
          <p:cNvPr id="4" name="Slide Number Placeholder 3"/>
          <p:cNvSpPr>
            <a:spLocks noGrp="1"/>
          </p:cNvSpPr>
          <p:nvPr>
            <p:ph type="sldNum" sz="quarter" idx="5"/>
          </p:nvPr>
        </p:nvSpPr>
        <p:spPr/>
        <p:txBody>
          <a:bodyPr/>
          <a:lstStyle/>
          <a:p>
            <a:fld id="{F78BAB2F-C783-9D4B-A4CB-0337EE734A25}" type="slidenum">
              <a:rPr lang="en-US" smtClean="0"/>
              <a:t>17</a:t>
            </a:fld>
            <a:endParaRPr lang="en-US"/>
          </a:p>
        </p:txBody>
      </p:sp>
    </p:spTree>
    <p:extLst>
      <p:ext uri="{BB962C8B-B14F-4D97-AF65-F5344CB8AC3E}">
        <p14:creationId xmlns:p14="http://schemas.microsoft.com/office/powerpoint/2010/main" val="2755012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8BAB2F-C783-9D4B-A4CB-0337EE734A25}" type="slidenum">
              <a:rPr lang="en-US" smtClean="0"/>
              <a:t>18</a:t>
            </a:fld>
            <a:endParaRPr lang="en-US"/>
          </a:p>
        </p:txBody>
      </p:sp>
    </p:spTree>
    <p:extLst>
      <p:ext uri="{BB962C8B-B14F-4D97-AF65-F5344CB8AC3E}">
        <p14:creationId xmlns:p14="http://schemas.microsoft.com/office/powerpoint/2010/main" val="3410882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8BAB2F-C783-9D4B-A4CB-0337EE734A25}" type="slidenum">
              <a:rPr lang="en-US" smtClean="0"/>
              <a:t>19</a:t>
            </a:fld>
            <a:endParaRPr lang="en-US"/>
          </a:p>
        </p:txBody>
      </p:sp>
    </p:spTree>
    <p:extLst>
      <p:ext uri="{BB962C8B-B14F-4D97-AF65-F5344CB8AC3E}">
        <p14:creationId xmlns:p14="http://schemas.microsoft.com/office/powerpoint/2010/main" val="3329077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all this affect medicine?</a:t>
            </a:r>
          </a:p>
          <a:p>
            <a:r>
              <a:rPr lang="en-US" dirty="0"/>
              <a:t>There are five parts to this course. We’ll be talking about the basics of neural networks; CNNs; natural language processing; time-series modeling; and reinforcement learning. </a:t>
            </a:r>
          </a:p>
          <a:p>
            <a:endParaRPr lang="en-US" dirty="0"/>
          </a:p>
          <a:p>
            <a:r>
              <a:rPr lang="en-US" dirty="0"/>
              <a:t>Imaging is already there – we’re getting ML-based diagnostics – plain images, </a:t>
            </a:r>
            <a:r>
              <a:rPr lang="en-US" dirty="0" err="1"/>
              <a:t>dermoscopy</a:t>
            </a:r>
            <a:r>
              <a:rPr lang="en-US" dirty="0"/>
              <a:t>, ultrasound, fundoscopic images, radiology, pathology, etc.</a:t>
            </a:r>
          </a:p>
          <a:p>
            <a:r>
              <a:rPr lang="en-US" dirty="0"/>
              <a:t>NLP is right on the cusp – so far the ‘NLP’ that’s out there hasn’t been very smart – very context aware – but NLP systems are right at human-performance, and it’s going to start making a huge impact very soon. Can only hope that NLP starts reducing some of the documentation burden placed on physicians.</a:t>
            </a:r>
          </a:p>
          <a:p>
            <a:endParaRPr lang="en-US" dirty="0"/>
          </a:p>
          <a:p>
            <a:r>
              <a:rPr lang="en-US" dirty="0"/>
              <a:t>RL is also very close, though evaluation here is more difficult.</a:t>
            </a:r>
          </a:p>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0175F3A6-6971-5D47-A3A5-1EDC47BAF5FB}" type="slidenum">
              <a:rPr lang="en-US" smtClean="0"/>
              <a:t>2</a:t>
            </a:fld>
            <a:endParaRPr lang="en-US"/>
          </a:p>
        </p:txBody>
      </p:sp>
    </p:spTree>
    <p:extLst>
      <p:ext uri="{BB962C8B-B14F-4D97-AF65-F5344CB8AC3E}">
        <p14:creationId xmlns:p14="http://schemas.microsoft.com/office/powerpoint/2010/main" val="1489002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proportion of negatives that we correctly predict are negatives – that’s the specificity</a:t>
            </a:r>
          </a:p>
          <a:p>
            <a:r>
              <a:rPr lang="en-US" dirty="0"/>
              <a:t>Again, we’ll come back to this later</a:t>
            </a:r>
          </a:p>
          <a:p>
            <a:endParaRPr lang="en-US" dirty="0"/>
          </a:p>
        </p:txBody>
      </p:sp>
      <p:sp>
        <p:nvSpPr>
          <p:cNvPr id="4" name="Slide Number Placeholder 3"/>
          <p:cNvSpPr>
            <a:spLocks noGrp="1"/>
          </p:cNvSpPr>
          <p:nvPr>
            <p:ph type="sldNum" sz="quarter" idx="5"/>
          </p:nvPr>
        </p:nvSpPr>
        <p:spPr/>
        <p:txBody>
          <a:bodyPr/>
          <a:lstStyle/>
          <a:p>
            <a:fld id="{F78BAB2F-C783-9D4B-A4CB-0337EE734A25}" type="slidenum">
              <a:rPr lang="en-US" smtClean="0"/>
              <a:t>20</a:t>
            </a:fld>
            <a:endParaRPr lang="en-US"/>
          </a:p>
        </p:txBody>
      </p:sp>
    </p:spTree>
    <p:extLst>
      <p:ext uri="{BB962C8B-B14F-4D97-AF65-F5344CB8AC3E}">
        <p14:creationId xmlns:p14="http://schemas.microsoft.com/office/powerpoint/2010/main" val="83712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8BAB2F-C783-9D4B-A4CB-0337EE734A25}" type="slidenum">
              <a:rPr lang="en-US" smtClean="0"/>
              <a:t>21</a:t>
            </a:fld>
            <a:endParaRPr lang="en-US"/>
          </a:p>
        </p:txBody>
      </p:sp>
    </p:spTree>
    <p:extLst>
      <p:ext uri="{BB962C8B-B14F-4D97-AF65-F5344CB8AC3E}">
        <p14:creationId xmlns:p14="http://schemas.microsoft.com/office/powerpoint/2010/main" val="2141867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what about PPV and NPV?</a:t>
            </a:r>
          </a:p>
        </p:txBody>
      </p:sp>
      <p:sp>
        <p:nvSpPr>
          <p:cNvPr id="4" name="Slide Number Placeholder 3"/>
          <p:cNvSpPr>
            <a:spLocks noGrp="1"/>
          </p:cNvSpPr>
          <p:nvPr>
            <p:ph type="sldNum" sz="quarter" idx="5"/>
          </p:nvPr>
        </p:nvSpPr>
        <p:spPr/>
        <p:txBody>
          <a:bodyPr/>
          <a:lstStyle/>
          <a:p>
            <a:fld id="{F78BAB2F-C783-9D4B-A4CB-0337EE734A25}" type="slidenum">
              <a:rPr lang="en-US" smtClean="0"/>
              <a:t>22</a:t>
            </a:fld>
            <a:endParaRPr lang="en-US"/>
          </a:p>
        </p:txBody>
      </p:sp>
    </p:spTree>
    <p:extLst>
      <p:ext uri="{BB962C8B-B14F-4D97-AF65-F5344CB8AC3E}">
        <p14:creationId xmlns:p14="http://schemas.microsoft.com/office/powerpoint/2010/main" val="2754926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plot sensitivity / specificity pairs for all possible thresholds</a:t>
            </a:r>
          </a:p>
          <a:p>
            <a:r>
              <a:rPr lang="en-US" dirty="0"/>
              <a:t>This helps us to understand how good a predictor PSA is under for a range of circumstances</a:t>
            </a:r>
          </a:p>
          <a:p>
            <a:endParaRPr lang="en-US" dirty="0"/>
          </a:p>
          <a:p>
            <a:r>
              <a:rPr lang="en-US" dirty="0"/>
              <a:t>We might be more interested in identifying positive cases</a:t>
            </a:r>
          </a:p>
          <a:p>
            <a:r>
              <a:rPr lang="en-US" dirty="0"/>
              <a:t>We might be more interested in ruling out cases</a:t>
            </a:r>
          </a:p>
          <a:p>
            <a:endParaRPr lang="en-US" dirty="0"/>
          </a:p>
          <a:p>
            <a:r>
              <a:rPr lang="en-US" dirty="0"/>
              <a:t>Sometimes you’ll hear about the “area under the ROC curve” – this is meant to quantify performance in a way that’s agnostic to the particular threshold</a:t>
            </a:r>
          </a:p>
          <a:p>
            <a:r>
              <a:rPr lang="en-US" dirty="0"/>
              <a:t>It is often criticized, and not always the appropriate metric, but still a good one</a:t>
            </a:r>
          </a:p>
        </p:txBody>
      </p:sp>
      <p:sp>
        <p:nvSpPr>
          <p:cNvPr id="4" name="Slide Number Placeholder 3"/>
          <p:cNvSpPr>
            <a:spLocks noGrp="1"/>
          </p:cNvSpPr>
          <p:nvPr>
            <p:ph type="sldNum" sz="quarter" idx="5"/>
          </p:nvPr>
        </p:nvSpPr>
        <p:spPr/>
        <p:txBody>
          <a:bodyPr/>
          <a:lstStyle/>
          <a:p>
            <a:fld id="{9FCDE58F-843A-8447-AF7F-7BD31329CDC1}" type="slidenum">
              <a:rPr lang="en-US" smtClean="0"/>
              <a:t>23</a:t>
            </a:fld>
            <a:endParaRPr lang="en-US"/>
          </a:p>
        </p:txBody>
      </p:sp>
    </p:spTree>
    <p:extLst>
      <p:ext uri="{BB962C8B-B14F-4D97-AF65-F5344CB8AC3E}">
        <p14:creationId xmlns:p14="http://schemas.microsoft.com/office/powerpoint/2010/main" val="4105188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plot sensitivity / specificity pairs for all possible thresholds</a:t>
            </a:r>
          </a:p>
          <a:p>
            <a:r>
              <a:rPr lang="en-US" dirty="0"/>
              <a:t>This helps us to understand how good a predictor PSA is under for a range of circumstances</a:t>
            </a:r>
          </a:p>
          <a:p>
            <a:endParaRPr lang="en-US" dirty="0"/>
          </a:p>
          <a:p>
            <a:r>
              <a:rPr lang="en-US" dirty="0"/>
              <a:t>We might be more interested in identifying positive cases</a:t>
            </a:r>
          </a:p>
          <a:p>
            <a:r>
              <a:rPr lang="en-US" dirty="0"/>
              <a:t>We might be more interested in ruling out cases</a:t>
            </a:r>
          </a:p>
          <a:p>
            <a:endParaRPr lang="en-US" dirty="0"/>
          </a:p>
          <a:p>
            <a:r>
              <a:rPr lang="en-US" dirty="0"/>
              <a:t>Sometimes you’ll hear about the “area under the ROC curve” – this is meant to quantify performance in a way that’s agnostic to the particular threshold</a:t>
            </a:r>
          </a:p>
          <a:p>
            <a:r>
              <a:rPr lang="en-US" dirty="0"/>
              <a:t>It is often criticized, and not always the appropriate metric, but still a good one</a:t>
            </a:r>
          </a:p>
        </p:txBody>
      </p:sp>
      <p:sp>
        <p:nvSpPr>
          <p:cNvPr id="4" name="Slide Number Placeholder 3"/>
          <p:cNvSpPr>
            <a:spLocks noGrp="1"/>
          </p:cNvSpPr>
          <p:nvPr>
            <p:ph type="sldNum" sz="quarter" idx="5"/>
          </p:nvPr>
        </p:nvSpPr>
        <p:spPr/>
        <p:txBody>
          <a:bodyPr/>
          <a:lstStyle/>
          <a:p>
            <a:fld id="{9FCDE58F-843A-8447-AF7F-7BD31329CDC1}" type="slidenum">
              <a:rPr lang="en-US" smtClean="0"/>
              <a:t>24</a:t>
            </a:fld>
            <a:endParaRPr lang="en-US"/>
          </a:p>
        </p:txBody>
      </p:sp>
    </p:spTree>
    <p:extLst>
      <p:ext uri="{BB962C8B-B14F-4D97-AF65-F5344CB8AC3E}">
        <p14:creationId xmlns:p14="http://schemas.microsoft.com/office/powerpoint/2010/main" val="1504838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using data – the observed PSA level – to make a prediction about whether the person has prostate cancer</a:t>
            </a:r>
          </a:p>
          <a:p>
            <a:endParaRPr lang="en-US" dirty="0"/>
          </a:p>
          <a:p>
            <a:r>
              <a:rPr lang="en-US" dirty="0"/>
              <a:t>How did we choose a good threshold?</a:t>
            </a:r>
          </a:p>
          <a:p>
            <a:r>
              <a:rPr lang="en-US" dirty="0"/>
              <a:t>Well, we collected a bunch of data -- a bunch of PSA measurements with corresponding cancer status</a:t>
            </a:r>
          </a:p>
          <a:p>
            <a:endParaRPr lang="en-US" dirty="0"/>
          </a:p>
          <a:p>
            <a:r>
              <a:rPr lang="en-US" dirty="0"/>
              <a:t>We were then able to see, based on historical data – we can call it a training set – what threshold was needed to achieve a sensitivity of 0.9</a:t>
            </a:r>
          </a:p>
          <a:p>
            <a:r>
              <a:rPr lang="en-US" dirty="0"/>
              <a:t>Having set that threshold, we can now make cancer predictions for new patients whenever we collect a PSA</a:t>
            </a:r>
          </a:p>
          <a:p>
            <a:endParaRPr lang="en-US" dirty="0"/>
          </a:p>
          <a:p>
            <a:r>
              <a:rPr lang="en-US" dirty="0"/>
              <a:t>And if we collect PSA measurements in a bunch of new patients, then assess their cancer status, we can see how well our threshold performs in the new cohort, which we didn’t use to select the threshold</a:t>
            </a:r>
          </a:p>
          <a:p>
            <a:r>
              <a:rPr lang="en-US" dirty="0"/>
              <a:t>In other words, we can see how well our model generalizes to the new cohort.</a:t>
            </a:r>
          </a:p>
          <a:p>
            <a:endParaRPr lang="en-US" dirty="0"/>
          </a:p>
          <a:p>
            <a:r>
              <a:rPr lang="en-US" dirty="0"/>
              <a:t>If the new cohort is a lot like the old, then we’d expect the threshold would perform about as well</a:t>
            </a:r>
          </a:p>
          <a:p>
            <a:r>
              <a:rPr lang="en-US" dirty="0"/>
              <a:t>But if the new is systematically different – say, an older cohort – then the threshold might perform very differently</a:t>
            </a:r>
          </a:p>
        </p:txBody>
      </p:sp>
      <p:sp>
        <p:nvSpPr>
          <p:cNvPr id="4" name="Slide Number Placeholder 3"/>
          <p:cNvSpPr>
            <a:spLocks noGrp="1"/>
          </p:cNvSpPr>
          <p:nvPr>
            <p:ph type="sldNum" sz="quarter" idx="5"/>
          </p:nvPr>
        </p:nvSpPr>
        <p:spPr/>
        <p:txBody>
          <a:bodyPr/>
          <a:lstStyle/>
          <a:p>
            <a:fld id="{F78BAB2F-C783-9D4B-A4CB-0337EE734A25}" type="slidenum">
              <a:rPr lang="en-US" smtClean="0"/>
              <a:t>25</a:t>
            </a:fld>
            <a:endParaRPr lang="en-US"/>
          </a:p>
        </p:txBody>
      </p:sp>
    </p:spTree>
    <p:extLst>
      <p:ext uri="{BB962C8B-B14F-4D97-AF65-F5344CB8AC3E}">
        <p14:creationId xmlns:p14="http://schemas.microsoft.com/office/powerpoint/2010/main" val="3273706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US" dirty="0"/>
              <a:t>Now let’s go back to our previous model: still simple, but not quite as simple as before</a:t>
            </a:r>
          </a:p>
          <a:p>
            <a:pPr marL="171450" indent="-171450">
              <a:buFontTx/>
              <a:buChar char="-"/>
            </a:pPr>
            <a:endParaRPr lang="en-US" dirty="0"/>
          </a:p>
          <a:p>
            <a:pPr marL="171450" indent="-171450">
              <a:buFontTx/>
              <a:buChar char="-"/>
            </a:pPr>
            <a:r>
              <a:rPr lang="en-US" dirty="0"/>
              <a:t>We’d like to learn an equation that best predicts y based on x</a:t>
            </a:r>
          </a:p>
          <a:p>
            <a:pPr marL="171450" indent="-171450">
              <a:buFontTx/>
              <a:buChar char="-"/>
            </a:pPr>
            <a:endParaRPr lang="en-US" dirty="0"/>
          </a:p>
          <a:p>
            <a:pPr marL="171450" indent="-171450">
              <a:buFontTx/>
              <a:buChar char="-"/>
            </a:pPr>
            <a:r>
              <a:rPr lang="en-US" dirty="0"/>
              <a:t>So how do we do it?</a:t>
            </a:r>
          </a:p>
          <a:p>
            <a:pPr marL="171450" indent="-171450">
              <a:buFontTx/>
              <a:buChar char="-"/>
            </a:pPr>
            <a:r>
              <a:rPr lang="en-US" dirty="0"/>
              <a:t>Well, first we need to decide on the form of the equation – we can think of this as the type of model</a:t>
            </a:r>
          </a:p>
          <a:p>
            <a:pPr marL="171450" indent="-171450">
              <a:buFontTx/>
              <a:buChar char="-"/>
            </a:pPr>
            <a:r>
              <a:rPr lang="en-US" dirty="0"/>
              <a:t>In this course, we’ll often choose logistic regression, but that’s for next time</a:t>
            </a:r>
          </a:p>
          <a:p>
            <a:pPr marL="171450" indent="-171450">
              <a:buFontTx/>
              <a:buChar char="-"/>
            </a:pPr>
            <a:endParaRPr lang="en-US" dirty="0"/>
          </a:p>
          <a:p>
            <a:pPr marL="171450" indent="-171450">
              <a:buFontTx/>
              <a:buChar char="-"/>
            </a:pPr>
            <a:r>
              <a:rPr lang="en-US" dirty="0"/>
              <a:t>Then we’ll need to tune the equation – find specific parameters, or model coefficients, that predict y best</a:t>
            </a:r>
          </a:p>
          <a:p>
            <a:pPr marL="171450" indent="-171450">
              <a:buFontTx/>
              <a:buChar char="-"/>
            </a:pPr>
            <a:r>
              <a:rPr lang="en-US" dirty="0"/>
              <a:t>This is called “learning”, or “training” the model</a:t>
            </a:r>
          </a:p>
          <a:p>
            <a:pPr marL="171450" indent="-171450">
              <a:buFontTx/>
              <a:buChar char="-"/>
            </a:pPr>
            <a:endParaRPr lang="en-US" dirty="0"/>
          </a:p>
          <a:p>
            <a:pPr marL="171450" indent="-171450">
              <a:buFontTx/>
              <a:buChar char="-"/>
            </a:pPr>
            <a:r>
              <a:rPr lang="en-US" dirty="0"/>
              <a:t>How do we do it? We need a dataset</a:t>
            </a:r>
          </a:p>
        </p:txBody>
      </p:sp>
      <p:sp>
        <p:nvSpPr>
          <p:cNvPr id="4" name="Slide Number Placeholder 3"/>
          <p:cNvSpPr>
            <a:spLocks noGrp="1"/>
          </p:cNvSpPr>
          <p:nvPr>
            <p:ph type="sldNum" sz="quarter" idx="10"/>
          </p:nvPr>
        </p:nvSpPr>
        <p:spPr/>
        <p:txBody>
          <a:bodyPr/>
          <a:lstStyle/>
          <a:p>
            <a:fld id="{DB333E9F-084A-8543-BC6F-0AE70009C29B}" type="slidenum">
              <a:rPr lang="en-US" smtClean="0"/>
              <a:t>26</a:t>
            </a:fld>
            <a:endParaRPr lang="en-US"/>
          </a:p>
        </p:txBody>
      </p:sp>
    </p:spTree>
    <p:extLst>
      <p:ext uri="{BB962C8B-B14F-4D97-AF65-F5344CB8AC3E}">
        <p14:creationId xmlns:p14="http://schemas.microsoft.com/office/powerpoint/2010/main" val="1186844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Just like in the PSA example, we’re going to collect a bunch of data – pairs of x’s and y’s</a:t>
            </a:r>
          </a:p>
          <a:p>
            <a:r>
              <a:rPr lang="en-US" dirty="0"/>
              <a:t>And we want to choose the parameters that predict y best based on the x’s, on average, across this dataset</a:t>
            </a:r>
          </a:p>
          <a:p>
            <a:endParaRPr lang="en-US" dirty="0"/>
          </a:p>
          <a:p>
            <a:r>
              <a:rPr lang="en-US" dirty="0"/>
              <a:t>One set of parameters might do a good job predicting y1 based on x1, but not do a good job predicting y3 from x3. We want the parameters that give us the best prediction in this dataset, on average</a:t>
            </a:r>
          </a:p>
          <a:p>
            <a:r>
              <a:rPr lang="en-US" dirty="0"/>
              <a:t>We’ll formalize this idea later through the idea of a “loss function”</a:t>
            </a:r>
          </a:p>
        </p:txBody>
      </p:sp>
      <p:sp>
        <p:nvSpPr>
          <p:cNvPr id="4" name="Slide Number Placeholder 3"/>
          <p:cNvSpPr>
            <a:spLocks noGrp="1"/>
          </p:cNvSpPr>
          <p:nvPr>
            <p:ph type="sldNum" sz="quarter" idx="10"/>
          </p:nvPr>
        </p:nvSpPr>
        <p:spPr/>
        <p:txBody>
          <a:bodyPr/>
          <a:lstStyle/>
          <a:p>
            <a:fld id="{DB333E9F-084A-8543-BC6F-0AE70009C29B}" type="slidenum">
              <a:rPr lang="en-US" smtClean="0"/>
              <a:t>27</a:t>
            </a:fld>
            <a:endParaRPr lang="en-US"/>
          </a:p>
        </p:txBody>
      </p:sp>
    </p:spTree>
    <p:extLst>
      <p:ext uri="{BB962C8B-B14F-4D97-AF65-F5344CB8AC3E}">
        <p14:creationId xmlns:p14="http://schemas.microsoft.com/office/powerpoint/2010/main" val="1884823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Once we decide on parameters, then, when we see a NEW value of x, we simply plug it into our “learned” equation, and it tells us what we expect y to be. </a:t>
            </a:r>
          </a:p>
          <a:p>
            <a:r>
              <a:rPr lang="en-US" dirty="0"/>
              <a:t>This is prediction.</a:t>
            </a:r>
          </a:p>
          <a:p>
            <a:r>
              <a:rPr lang="en-US" dirty="0"/>
              <a:t>We have a predictive model.</a:t>
            </a:r>
          </a:p>
        </p:txBody>
      </p:sp>
      <p:sp>
        <p:nvSpPr>
          <p:cNvPr id="4" name="Slide Number Placeholder 3"/>
          <p:cNvSpPr>
            <a:spLocks noGrp="1"/>
          </p:cNvSpPr>
          <p:nvPr>
            <p:ph type="sldNum" sz="quarter" idx="10"/>
          </p:nvPr>
        </p:nvSpPr>
        <p:spPr/>
        <p:txBody>
          <a:bodyPr/>
          <a:lstStyle/>
          <a:p>
            <a:fld id="{DB333E9F-084A-8543-BC6F-0AE70009C29B}" type="slidenum">
              <a:rPr lang="en-US" smtClean="0"/>
              <a:t>28</a:t>
            </a:fld>
            <a:endParaRPr lang="en-US"/>
          </a:p>
        </p:txBody>
      </p:sp>
    </p:spTree>
    <p:extLst>
      <p:ext uri="{BB962C8B-B14F-4D97-AF65-F5344CB8AC3E}">
        <p14:creationId xmlns:p14="http://schemas.microsoft.com/office/powerpoint/2010/main" val="3604916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all this affect medicine?</a:t>
            </a:r>
          </a:p>
          <a:p>
            <a:r>
              <a:rPr lang="en-US" dirty="0"/>
              <a:t>There are five parts to this course. We’ll be talking about the basics of neural networks; CNNs; natural language processing; time-series modeling; and reinforcement learning. </a:t>
            </a:r>
          </a:p>
          <a:p>
            <a:endParaRPr lang="en-US" dirty="0"/>
          </a:p>
          <a:p>
            <a:r>
              <a:rPr lang="en-US" dirty="0"/>
              <a:t>Imaging is already there – we’re getting ML-based diagnostics – plain images, </a:t>
            </a:r>
            <a:r>
              <a:rPr lang="en-US" dirty="0" err="1"/>
              <a:t>dermoscopy</a:t>
            </a:r>
            <a:r>
              <a:rPr lang="en-US" dirty="0"/>
              <a:t>, ultrasound, fundoscopic images, radiology, pathology, etc.</a:t>
            </a:r>
          </a:p>
          <a:p>
            <a:r>
              <a:rPr lang="en-US" dirty="0"/>
              <a:t>NLP is right on the cusp – so far the ‘NLP’ that’s out there hasn’t been very smart – very context aware – but NLP systems are right at human-performance, and it’s going to start making a huge impact very soon. Can only hope that NLP starts reducing some of the documentation burden placed on physicians.</a:t>
            </a:r>
          </a:p>
          <a:p>
            <a:endParaRPr lang="en-US" dirty="0"/>
          </a:p>
          <a:p>
            <a:r>
              <a:rPr lang="en-US" dirty="0"/>
              <a:t>RL is also very close, though evaluation here is more difficult.</a:t>
            </a:r>
          </a:p>
          <a:p>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3</a:t>
            </a:fld>
            <a:endParaRPr lang="en-US"/>
          </a:p>
        </p:txBody>
      </p:sp>
    </p:spTree>
    <p:extLst>
      <p:ext uri="{BB962C8B-B14F-4D97-AF65-F5344CB8AC3E}">
        <p14:creationId xmlns:p14="http://schemas.microsoft.com/office/powerpoint/2010/main" val="1182240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all this affect medicine?</a:t>
            </a:r>
          </a:p>
          <a:p>
            <a:r>
              <a:rPr lang="en-US" dirty="0"/>
              <a:t>There are five parts to this course. We’ll be talking about the basics of neural networks; CNNs; natural language processing; time-series modeling; and reinforcement learning. </a:t>
            </a:r>
          </a:p>
          <a:p>
            <a:endParaRPr lang="en-US" dirty="0"/>
          </a:p>
          <a:p>
            <a:r>
              <a:rPr lang="en-US" dirty="0"/>
              <a:t>Imaging is already there – we’re getting ML-based diagnostics – plain images, </a:t>
            </a:r>
            <a:r>
              <a:rPr lang="en-US" dirty="0" err="1"/>
              <a:t>dermoscopy</a:t>
            </a:r>
            <a:r>
              <a:rPr lang="en-US" dirty="0"/>
              <a:t>, ultrasound, fundoscopic images, radiology, pathology, etc.</a:t>
            </a:r>
          </a:p>
          <a:p>
            <a:r>
              <a:rPr lang="en-US" dirty="0"/>
              <a:t>NLP is right on the cusp – so far the ‘NLP’ that’s out there hasn’t been very smart – very context aware – but NLP systems are right at human-performance, and it’s going to start making a huge impact very soon. Can only hope that NLP starts reducing some of the documentation burden placed on physicians.</a:t>
            </a:r>
          </a:p>
          <a:p>
            <a:endParaRPr lang="en-US" dirty="0"/>
          </a:p>
          <a:p>
            <a:r>
              <a:rPr lang="en-US" dirty="0"/>
              <a:t>RL is also very close, though evaluation here is more difficult.</a:t>
            </a:r>
          </a:p>
        </p:txBody>
      </p:sp>
      <p:sp>
        <p:nvSpPr>
          <p:cNvPr id="4" name="Slide Number Placeholder 3"/>
          <p:cNvSpPr>
            <a:spLocks noGrp="1"/>
          </p:cNvSpPr>
          <p:nvPr>
            <p:ph type="sldNum" sz="quarter" idx="10"/>
          </p:nvPr>
        </p:nvSpPr>
        <p:spPr/>
        <p:txBody>
          <a:bodyPr/>
          <a:lstStyle/>
          <a:p>
            <a:fld id="{0175F3A6-6971-5D47-A3A5-1EDC47BAF5FB}" type="slidenum">
              <a:rPr lang="en-US" smtClean="0"/>
              <a:t>4</a:t>
            </a:fld>
            <a:endParaRPr lang="en-US"/>
          </a:p>
        </p:txBody>
      </p:sp>
    </p:spTree>
    <p:extLst>
      <p:ext uri="{BB962C8B-B14F-4D97-AF65-F5344CB8AC3E}">
        <p14:creationId xmlns:p14="http://schemas.microsoft.com/office/powerpoint/2010/main" val="3092279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5</a:t>
            </a:fld>
            <a:endParaRPr lang="en-US"/>
          </a:p>
        </p:txBody>
      </p:sp>
    </p:spTree>
    <p:extLst>
      <p:ext uri="{BB962C8B-B14F-4D97-AF65-F5344CB8AC3E}">
        <p14:creationId xmlns:p14="http://schemas.microsoft.com/office/powerpoint/2010/main" val="2500109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said before that those examples above, they all have a predictive model at their core</a:t>
            </a:r>
          </a:p>
          <a:p>
            <a:r>
              <a:rPr lang="en-US" dirty="0"/>
              <a:t>Let’s look at each in turn</a:t>
            </a:r>
          </a:p>
          <a:p>
            <a:endParaRPr lang="en-US" dirty="0"/>
          </a:p>
          <a:p>
            <a:r>
              <a:rPr lang="en-US" dirty="0"/>
              <a:t>In computer vision, the simplest case is that we have an image – that’s the x – and we want to make a prediction</a:t>
            </a:r>
          </a:p>
          <a:p>
            <a:endParaRPr lang="en-US" dirty="0"/>
          </a:p>
          <a:p>
            <a:r>
              <a:rPr lang="en-US" dirty="0"/>
              <a:t>Ones that have been studied:</a:t>
            </a:r>
          </a:p>
          <a:p>
            <a:pPr marL="171450" indent="-171450">
              <a:buFontTx/>
              <a:buChar char="-"/>
            </a:pPr>
            <a:r>
              <a:rPr lang="en-US" dirty="0"/>
              <a:t>Identify referable diabetic retinopathy</a:t>
            </a:r>
          </a:p>
          <a:p>
            <a:pPr marL="171450" indent="-171450">
              <a:buFontTx/>
              <a:buChar char="-"/>
            </a:pPr>
            <a:r>
              <a:rPr lang="en-US" dirty="0"/>
              <a:t>Identify abnormal proliferation of blood vessels</a:t>
            </a:r>
          </a:p>
          <a:p>
            <a:pPr marL="171450" indent="-171450">
              <a:buFontTx/>
              <a:buChar char="-"/>
            </a:pPr>
            <a:r>
              <a:rPr lang="en-US" dirty="0"/>
              <a:t>Identify Alzheimer’s disease?</a:t>
            </a:r>
          </a:p>
          <a:p>
            <a:endParaRPr lang="en-US" dirty="0"/>
          </a:p>
          <a:p>
            <a:r>
              <a:rPr lang="en-US" dirty="0"/>
              <a:t>At this point, a couple of important asides.</a:t>
            </a:r>
          </a:p>
          <a:p>
            <a:endParaRPr lang="en-US" dirty="0"/>
          </a:p>
          <a:p>
            <a:r>
              <a:rPr lang="en-US" dirty="0"/>
              <a:t>First, NONE of this is causal. The fact that a retinal image can be used to predict the presence / absence of </a:t>
            </a:r>
            <a:r>
              <a:rPr lang="en-US" dirty="0" err="1"/>
              <a:t>Alzheimers</a:t>
            </a:r>
            <a:r>
              <a:rPr lang="en-US" dirty="0"/>
              <a:t> does not mean that something about the retina is causing </a:t>
            </a:r>
            <a:r>
              <a:rPr lang="en-US" dirty="0" err="1"/>
              <a:t>Alzheimers</a:t>
            </a:r>
            <a:r>
              <a:rPr lang="en-US" dirty="0"/>
              <a:t>. Obvious in this case, but important to remember that in general, prediction doesn’t imply anything about causation.</a:t>
            </a:r>
          </a:p>
          <a:p>
            <a:endParaRPr lang="en-US" dirty="0"/>
          </a:p>
          <a:p>
            <a:r>
              <a:rPr lang="en-US" dirty="0"/>
              <a:t>Second, prediction isn’t saying anything about the future. We’re just making a guess about some value associated with the image.</a:t>
            </a:r>
          </a:p>
          <a:p>
            <a:endParaRPr lang="en-US" dirty="0"/>
          </a:p>
          <a:p>
            <a:r>
              <a:rPr lang="en-US" dirty="0"/>
              <a:t>Third, there’s clinical intuition and knowledge that comes into play at many steps along the way to developing a model like this. But the first one – have to decide whether the task is even reasonable… is it reasonable to think that…</a:t>
            </a:r>
          </a:p>
        </p:txBody>
      </p:sp>
      <p:sp>
        <p:nvSpPr>
          <p:cNvPr id="4" name="Slide Number Placeholder 3"/>
          <p:cNvSpPr>
            <a:spLocks noGrp="1"/>
          </p:cNvSpPr>
          <p:nvPr>
            <p:ph type="sldNum" sz="quarter" idx="5"/>
          </p:nvPr>
        </p:nvSpPr>
        <p:spPr/>
        <p:txBody>
          <a:bodyPr/>
          <a:lstStyle/>
          <a:p>
            <a:fld id="{9FCDE58F-843A-8447-AF7F-7BD31329CDC1}" type="slidenum">
              <a:rPr lang="en-US" smtClean="0"/>
              <a:t>6</a:t>
            </a:fld>
            <a:endParaRPr lang="en-US"/>
          </a:p>
        </p:txBody>
      </p:sp>
    </p:spTree>
    <p:extLst>
      <p:ext uri="{BB962C8B-B14F-4D97-AF65-F5344CB8AC3E}">
        <p14:creationId xmlns:p14="http://schemas.microsoft.com/office/powerpoint/2010/main" val="1278649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NLP – again, we have an x – a clinical note</a:t>
            </a:r>
          </a:p>
          <a:p>
            <a:r>
              <a:rPr lang="en-US" dirty="0"/>
              <a:t>We’ll talk about how you can feed text into a predictive model in the third lecture – it is not obvious, or at least it wouldn’t be to me</a:t>
            </a:r>
          </a:p>
          <a:p>
            <a:r>
              <a:rPr lang="en-US" dirty="0"/>
              <a:t>At this point, what’s important is that again, we have a machine that takes this note and spits out a prediction about it</a:t>
            </a:r>
          </a:p>
          <a:p>
            <a:r>
              <a:rPr lang="en-US" dirty="0"/>
              <a:t>In my research, as I mentioned, the prediction is whether it’s associated with later development of autism</a:t>
            </a:r>
          </a:p>
        </p:txBody>
      </p:sp>
      <p:sp>
        <p:nvSpPr>
          <p:cNvPr id="4" name="Slide Number Placeholder 3"/>
          <p:cNvSpPr>
            <a:spLocks noGrp="1"/>
          </p:cNvSpPr>
          <p:nvPr>
            <p:ph type="sldNum" sz="quarter" idx="5"/>
          </p:nvPr>
        </p:nvSpPr>
        <p:spPr/>
        <p:txBody>
          <a:bodyPr/>
          <a:lstStyle/>
          <a:p>
            <a:fld id="{9FCDE58F-843A-8447-AF7F-7BD31329CDC1}" type="slidenum">
              <a:rPr lang="en-US" smtClean="0"/>
              <a:t>7</a:t>
            </a:fld>
            <a:endParaRPr lang="en-US"/>
          </a:p>
        </p:txBody>
      </p:sp>
    </p:spTree>
    <p:extLst>
      <p:ext uri="{BB962C8B-B14F-4D97-AF65-F5344CB8AC3E}">
        <p14:creationId xmlns:p14="http://schemas.microsoft.com/office/powerpoint/2010/main" val="2602951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RL example, the predictive model is least obvious, but I can give some intuition here…</a:t>
            </a:r>
          </a:p>
          <a:p>
            <a:r>
              <a:rPr lang="en-US" dirty="0"/>
              <a:t>(explain)</a:t>
            </a:r>
          </a:p>
          <a:p>
            <a:r>
              <a:rPr lang="en-US" dirty="0"/>
              <a:t>And in the sepsis management setting, the “state of the board” is the patient’s physiologic status.</a:t>
            </a:r>
          </a:p>
        </p:txBody>
      </p:sp>
      <p:sp>
        <p:nvSpPr>
          <p:cNvPr id="4" name="Slide Number Placeholder 3"/>
          <p:cNvSpPr>
            <a:spLocks noGrp="1"/>
          </p:cNvSpPr>
          <p:nvPr>
            <p:ph type="sldNum" sz="quarter" idx="5"/>
          </p:nvPr>
        </p:nvSpPr>
        <p:spPr/>
        <p:txBody>
          <a:bodyPr/>
          <a:lstStyle/>
          <a:p>
            <a:fld id="{9FCDE58F-843A-8447-AF7F-7BD31329CDC1}" type="slidenum">
              <a:rPr lang="en-US" smtClean="0"/>
              <a:t>8</a:t>
            </a:fld>
            <a:endParaRPr lang="en-US"/>
          </a:p>
        </p:txBody>
      </p:sp>
    </p:spTree>
    <p:extLst>
      <p:ext uri="{BB962C8B-B14F-4D97-AF65-F5344CB8AC3E}">
        <p14:creationId xmlns:p14="http://schemas.microsoft.com/office/powerpoint/2010/main" val="318398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US" dirty="0"/>
              <a:t>Suppose we have a vector of measurements (x)</a:t>
            </a:r>
          </a:p>
          <a:p>
            <a:pPr marL="171450" indent="-171450">
              <a:buFontTx/>
              <a:buChar char="-"/>
            </a:pPr>
            <a:r>
              <a:rPr lang="en-US" dirty="0"/>
              <a:t>Associated with those measurements is an outcome – or a label – or another measurement (y)</a:t>
            </a:r>
          </a:p>
          <a:p>
            <a:pPr marL="171450" indent="-171450">
              <a:buFontTx/>
              <a:buChar char="-"/>
            </a:pPr>
            <a:r>
              <a:rPr lang="en-US" dirty="0"/>
              <a:t>We’d like to make a prediction about (y) that is based on (x)</a:t>
            </a:r>
          </a:p>
          <a:p>
            <a:pPr marL="171450" indent="-171450">
              <a:buFontTx/>
              <a:buChar char="-"/>
            </a:pPr>
            <a:endParaRPr lang="en-US" dirty="0"/>
          </a:p>
          <a:p>
            <a:pPr marL="171450" indent="-171450">
              <a:buFontTx/>
              <a:buChar char="-"/>
            </a:pPr>
            <a:r>
              <a:rPr lang="en-US" dirty="0"/>
              <a:t>Maybe (y) is a home price. X is a bunch of information about that home, e.g. square footage, number of bedrooms, how old, neighborhood, school district. Let’s say we’d like to make an informed guess about the home price based on all that information. What we need is a predictive model.</a:t>
            </a:r>
          </a:p>
          <a:p>
            <a:pPr marL="171450" indent="-171450">
              <a:buFontTx/>
              <a:buChar char="-"/>
            </a:pPr>
            <a:endParaRPr lang="en-US" dirty="0"/>
          </a:p>
          <a:p>
            <a:pPr marL="171450" indent="-171450">
              <a:buFontTx/>
              <a:buChar char="-"/>
            </a:pPr>
            <a:r>
              <a:rPr lang="en-US" dirty="0"/>
              <a:t>Might call them covariates, might call them predictors. In this class, we will most often call them ‘features’</a:t>
            </a:r>
          </a:p>
        </p:txBody>
      </p:sp>
      <p:sp>
        <p:nvSpPr>
          <p:cNvPr id="4" name="Slide Number Placeholder 3"/>
          <p:cNvSpPr>
            <a:spLocks noGrp="1"/>
          </p:cNvSpPr>
          <p:nvPr>
            <p:ph type="sldNum" sz="quarter" idx="10"/>
          </p:nvPr>
        </p:nvSpPr>
        <p:spPr/>
        <p:txBody>
          <a:bodyPr/>
          <a:lstStyle/>
          <a:p>
            <a:fld id="{DB333E9F-084A-8543-BC6F-0AE70009C29B}" type="slidenum">
              <a:rPr lang="en-US" smtClean="0"/>
              <a:t>9</a:t>
            </a:fld>
            <a:endParaRPr lang="en-US"/>
          </a:p>
        </p:txBody>
      </p:sp>
    </p:spTree>
    <p:extLst>
      <p:ext uri="{BB962C8B-B14F-4D97-AF65-F5344CB8AC3E}">
        <p14:creationId xmlns:p14="http://schemas.microsoft.com/office/powerpoint/2010/main" val="1860936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0EAC0-7EE4-8E42-B1C2-4CB870E8B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1ADB64-E88E-334C-9727-26D241B11F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5AA4D4-C81F-2A46-9CE0-408304C5E100}"/>
              </a:ext>
            </a:extLst>
          </p:cNvPr>
          <p:cNvSpPr>
            <a:spLocks noGrp="1"/>
          </p:cNvSpPr>
          <p:nvPr>
            <p:ph type="dt" sz="half" idx="10"/>
          </p:nvPr>
        </p:nvSpPr>
        <p:spPr/>
        <p:txBody>
          <a:bodyPr/>
          <a:lstStyle/>
          <a:p>
            <a:fld id="{0790BDD8-83A3-CF42-82E3-F301E055AE8B}" type="datetimeFigureOut">
              <a:rPr lang="en-US" smtClean="0"/>
              <a:t>5/3/21</a:t>
            </a:fld>
            <a:endParaRPr lang="en-US"/>
          </a:p>
        </p:txBody>
      </p:sp>
      <p:sp>
        <p:nvSpPr>
          <p:cNvPr id="5" name="Footer Placeholder 4">
            <a:extLst>
              <a:ext uri="{FF2B5EF4-FFF2-40B4-BE49-F238E27FC236}">
                <a16:creationId xmlns:a16="http://schemas.microsoft.com/office/drawing/2014/main" id="{6F22B524-D131-C14A-B4EA-7674222B1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CD6ECC-2319-4C4D-BAA8-6F07B6B50C64}"/>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331926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79A54-7104-6D43-B77B-E31A8ABCC6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9DE50B-25D8-F54B-AF6F-45F9C8F421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E11B50-4759-7E48-A3B3-084CC9281F1B}"/>
              </a:ext>
            </a:extLst>
          </p:cNvPr>
          <p:cNvSpPr>
            <a:spLocks noGrp="1"/>
          </p:cNvSpPr>
          <p:nvPr>
            <p:ph type="dt" sz="half" idx="10"/>
          </p:nvPr>
        </p:nvSpPr>
        <p:spPr/>
        <p:txBody>
          <a:bodyPr/>
          <a:lstStyle/>
          <a:p>
            <a:fld id="{0790BDD8-83A3-CF42-82E3-F301E055AE8B}" type="datetimeFigureOut">
              <a:rPr lang="en-US" smtClean="0"/>
              <a:t>5/3/21</a:t>
            </a:fld>
            <a:endParaRPr lang="en-US"/>
          </a:p>
        </p:txBody>
      </p:sp>
      <p:sp>
        <p:nvSpPr>
          <p:cNvPr id="5" name="Footer Placeholder 4">
            <a:extLst>
              <a:ext uri="{FF2B5EF4-FFF2-40B4-BE49-F238E27FC236}">
                <a16:creationId xmlns:a16="http://schemas.microsoft.com/office/drawing/2014/main" id="{AD7FDAF0-09F4-094A-A55B-1F0BBAD32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48051-800F-114C-8C45-C1277DA67AD4}"/>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755167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8658FD-490A-E241-912E-99568E7336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E67947-8066-AA4C-94BF-1C127F65F5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18EC4B-186A-5944-98F5-06F3BBA10BE6}"/>
              </a:ext>
            </a:extLst>
          </p:cNvPr>
          <p:cNvSpPr>
            <a:spLocks noGrp="1"/>
          </p:cNvSpPr>
          <p:nvPr>
            <p:ph type="dt" sz="half" idx="10"/>
          </p:nvPr>
        </p:nvSpPr>
        <p:spPr/>
        <p:txBody>
          <a:bodyPr/>
          <a:lstStyle/>
          <a:p>
            <a:fld id="{0790BDD8-83A3-CF42-82E3-F301E055AE8B}" type="datetimeFigureOut">
              <a:rPr lang="en-US" smtClean="0"/>
              <a:t>5/3/21</a:t>
            </a:fld>
            <a:endParaRPr lang="en-US"/>
          </a:p>
        </p:txBody>
      </p:sp>
      <p:sp>
        <p:nvSpPr>
          <p:cNvPr id="5" name="Footer Placeholder 4">
            <a:extLst>
              <a:ext uri="{FF2B5EF4-FFF2-40B4-BE49-F238E27FC236}">
                <a16:creationId xmlns:a16="http://schemas.microsoft.com/office/drawing/2014/main" id="{D74B9FC9-BBC3-A646-B4B3-20AAEE83F7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07C1E8-0E9B-2744-8371-43EE12CA6155}"/>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2599037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4B84-5F70-5941-AF11-7EF39322EA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CEEC53-AE0B-F548-B2B6-CAF6F48BA5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86525-A116-0443-A498-4703EC850C92}"/>
              </a:ext>
            </a:extLst>
          </p:cNvPr>
          <p:cNvSpPr>
            <a:spLocks noGrp="1"/>
          </p:cNvSpPr>
          <p:nvPr>
            <p:ph type="dt" sz="half" idx="10"/>
          </p:nvPr>
        </p:nvSpPr>
        <p:spPr/>
        <p:txBody>
          <a:bodyPr/>
          <a:lstStyle/>
          <a:p>
            <a:fld id="{0790BDD8-83A3-CF42-82E3-F301E055AE8B}" type="datetimeFigureOut">
              <a:rPr lang="en-US" smtClean="0"/>
              <a:t>5/3/21</a:t>
            </a:fld>
            <a:endParaRPr lang="en-US"/>
          </a:p>
        </p:txBody>
      </p:sp>
      <p:sp>
        <p:nvSpPr>
          <p:cNvPr id="5" name="Footer Placeholder 4">
            <a:extLst>
              <a:ext uri="{FF2B5EF4-FFF2-40B4-BE49-F238E27FC236}">
                <a16:creationId xmlns:a16="http://schemas.microsoft.com/office/drawing/2014/main" id="{4BAFFA22-7A3A-0345-AD0B-78457EB000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C9064A-C236-9D4C-88C1-EE1B733482BD}"/>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062696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86C2-F26A-2F4A-8AE8-776C6038AA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1CA6DA-B73F-C24E-B76B-B65328E1D2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8C9387-8FC3-6347-BE1E-74ED125F3DEE}"/>
              </a:ext>
            </a:extLst>
          </p:cNvPr>
          <p:cNvSpPr>
            <a:spLocks noGrp="1"/>
          </p:cNvSpPr>
          <p:nvPr>
            <p:ph type="dt" sz="half" idx="10"/>
          </p:nvPr>
        </p:nvSpPr>
        <p:spPr/>
        <p:txBody>
          <a:bodyPr/>
          <a:lstStyle/>
          <a:p>
            <a:fld id="{0790BDD8-83A3-CF42-82E3-F301E055AE8B}" type="datetimeFigureOut">
              <a:rPr lang="en-US" smtClean="0"/>
              <a:t>5/3/21</a:t>
            </a:fld>
            <a:endParaRPr lang="en-US"/>
          </a:p>
        </p:txBody>
      </p:sp>
      <p:sp>
        <p:nvSpPr>
          <p:cNvPr id="5" name="Footer Placeholder 4">
            <a:extLst>
              <a:ext uri="{FF2B5EF4-FFF2-40B4-BE49-F238E27FC236}">
                <a16:creationId xmlns:a16="http://schemas.microsoft.com/office/drawing/2014/main" id="{303DD8B0-E27E-CE40-8CC0-A79C6B918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EE5FDF-F805-C446-A59B-C53A780FDEFE}"/>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909738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73949-5351-1345-8056-08EDEC2860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4F1255-ADE2-8745-A338-7425897E86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D70AC3-0502-0541-9EE4-05DFB82E7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A94A2-98A9-1F45-95B5-87A0A27758CA}"/>
              </a:ext>
            </a:extLst>
          </p:cNvPr>
          <p:cNvSpPr>
            <a:spLocks noGrp="1"/>
          </p:cNvSpPr>
          <p:nvPr>
            <p:ph type="dt" sz="half" idx="10"/>
          </p:nvPr>
        </p:nvSpPr>
        <p:spPr/>
        <p:txBody>
          <a:bodyPr/>
          <a:lstStyle/>
          <a:p>
            <a:fld id="{0790BDD8-83A3-CF42-82E3-F301E055AE8B}" type="datetimeFigureOut">
              <a:rPr lang="en-US" smtClean="0"/>
              <a:t>5/3/21</a:t>
            </a:fld>
            <a:endParaRPr lang="en-US"/>
          </a:p>
        </p:txBody>
      </p:sp>
      <p:sp>
        <p:nvSpPr>
          <p:cNvPr id="6" name="Footer Placeholder 5">
            <a:extLst>
              <a:ext uri="{FF2B5EF4-FFF2-40B4-BE49-F238E27FC236}">
                <a16:creationId xmlns:a16="http://schemas.microsoft.com/office/drawing/2014/main" id="{D982EBF9-E649-234D-ADF8-CB8410EED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E0F7B-E5C9-5C4F-A3F3-B3FD3EDF337E}"/>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1541092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48A7-6AA9-0349-B413-CFB697856A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F5BD36-E274-E84E-AFB2-7069B75155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E68C76-5C2F-CC47-8356-55FB59F8DA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3A3B1E-A87F-D74C-8162-609999F0AA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6BB5F7-8A27-BB46-8AB8-F584910DB4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300081-0EA9-4B47-B39A-06D0A0503F7A}"/>
              </a:ext>
            </a:extLst>
          </p:cNvPr>
          <p:cNvSpPr>
            <a:spLocks noGrp="1"/>
          </p:cNvSpPr>
          <p:nvPr>
            <p:ph type="dt" sz="half" idx="10"/>
          </p:nvPr>
        </p:nvSpPr>
        <p:spPr/>
        <p:txBody>
          <a:bodyPr/>
          <a:lstStyle/>
          <a:p>
            <a:fld id="{0790BDD8-83A3-CF42-82E3-F301E055AE8B}" type="datetimeFigureOut">
              <a:rPr lang="en-US" smtClean="0"/>
              <a:t>5/3/21</a:t>
            </a:fld>
            <a:endParaRPr lang="en-US"/>
          </a:p>
        </p:txBody>
      </p:sp>
      <p:sp>
        <p:nvSpPr>
          <p:cNvPr id="8" name="Footer Placeholder 7">
            <a:extLst>
              <a:ext uri="{FF2B5EF4-FFF2-40B4-BE49-F238E27FC236}">
                <a16:creationId xmlns:a16="http://schemas.microsoft.com/office/drawing/2014/main" id="{5E301329-D01F-E544-8BE8-3886F45530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39FBF-C662-0445-9853-34B53B3BFED5}"/>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170102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15CEA-65A5-174E-B09E-EA9E6F58DF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31C386-88A6-2B42-A209-82AC02ABBB0D}"/>
              </a:ext>
            </a:extLst>
          </p:cNvPr>
          <p:cNvSpPr>
            <a:spLocks noGrp="1"/>
          </p:cNvSpPr>
          <p:nvPr>
            <p:ph type="dt" sz="half" idx="10"/>
          </p:nvPr>
        </p:nvSpPr>
        <p:spPr/>
        <p:txBody>
          <a:bodyPr/>
          <a:lstStyle/>
          <a:p>
            <a:fld id="{0790BDD8-83A3-CF42-82E3-F301E055AE8B}" type="datetimeFigureOut">
              <a:rPr lang="en-US" smtClean="0"/>
              <a:t>5/3/21</a:t>
            </a:fld>
            <a:endParaRPr lang="en-US"/>
          </a:p>
        </p:txBody>
      </p:sp>
      <p:sp>
        <p:nvSpPr>
          <p:cNvPr id="4" name="Footer Placeholder 3">
            <a:extLst>
              <a:ext uri="{FF2B5EF4-FFF2-40B4-BE49-F238E27FC236}">
                <a16:creationId xmlns:a16="http://schemas.microsoft.com/office/drawing/2014/main" id="{AC031FD6-FBAD-5D41-96CF-497610F2E7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D25731-159B-A342-B8C4-8832563E2BCB}"/>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565191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281738-DBE5-AA4B-9819-90A2A7A42B45}"/>
              </a:ext>
            </a:extLst>
          </p:cNvPr>
          <p:cNvSpPr>
            <a:spLocks noGrp="1"/>
          </p:cNvSpPr>
          <p:nvPr>
            <p:ph type="dt" sz="half" idx="10"/>
          </p:nvPr>
        </p:nvSpPr>
        <p:spPr/>
        <p:txBody>
          <a:bodyPr/>
          <a:lstStyle/>
          <a:p>
            <a:fld id="{0790BDD8-83A3-CF42-82E3-F301E055AE8B}" type="datetimeFigureOut">
              <a:rPr lang="en-US" smtClean="0"/>
              <a:t>5/3/21</a:t>
            </a:fld>
            <a:endParaRPr lang="en-US"/>
          </a:p>
        </p:txBody>
      </p:sp>
      <p:sp>
        <p:nvSpPr>
          <p:cNvPr id="3" name="Footer Placeholder 2">
            <a:extLst>
              <a:ext uri="{FF2B5EF4-FFF2-40B4-BE49-F238E27FC236}">
                <a16:creationId xmlns:a16="http://schemas.microsoft.com/office/drawing/2014/main" id="{9025D9AE-9F82-3642-B04C-4E542DE2B2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D643A5-DD80-824E-9730-F6B5C60A4431}"/>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589530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2A58-4D0F-CE4A-9FC3-02A7FE12C5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80B8D7-968F-BA41-A577-20E5B0BBBB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D7E873-ABFD-4249-AA2E-A910D04D2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79B46-4EFA-7D48-98BD-1E62243B0DB9}"/>
              </a:ext>
            </a:extLst>
          </p:cNvPr>
          <p:cNvSpPr>
            <a:spLocks noGrp="1"/>
          </p:cNvSpPr>
          <p:nvPr>
            <p:ph type="dt" sz="half" idx="10"/>
          </p:nvPr>
        </p:nvSpPr>
        <p:spPr/>
        <p:txBody>
          <a:bodyPr/>
          <a:lstStyle/>
          <a:p>
            <a:fld id="{0790BDD8-83A3-CF42-82E3-F301E055AE8B}" type="datetimeFigureOut">
              <a:rPr lang="en-US" smtClean="0"/>
              <a:t>5/3/21</a:t>
            </a:fld>
            <a:endParaRPr lang="en-US"/>
          </a:p>
        </p:txBody>
      </p:sp>
      <p:sp>
        <p:nvSpPr>
          <p:cNvPr id="6" name="Footer Placeholder 5">
            <a:extLst>
              <a:ext uri="{FF2B5EF4-FFF2-40B4-BE49-F238E27FC236}">
                <a16:creationId xmlns:a16="http://schemas.microsoft.com/office/drawing/2014/main" id="{E2D1FE4C-EBA3-DC46-832A-DFF70DA2C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0D4AED-17D6-D84F-A605-723C79D38E3D}"/>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2988604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C667C-F701-B947-AD78-79E0BC6879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3A8343-4249-B24B-9238-A2FB875F95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CF6BD6-63E1-DD4A-B603-D5785A2B4F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6E3CA6-5D87-AC43-80AF-4CE3DFD55F55}"/>
              </a:ext>
            </a:extLst>
          </p:cNvPr>
          <p:cNvSpPr>
            <a:spLocks noGrp="1"/>
          </p:cNvSpPr>
          <p:nvPr>
            <p:ph type="dt" sz="half" idx="10"/>
          </p:nvPr>
        </p:nvSpPr>
        <p:spPr/>
        <p:txBody>
          <a:bodyPr/>
          <a:lstStyle/>
          <a:p>
            <a:fld id="{0790BDD8-83A3-CF42-82E3-F301E055AE8B}" type="datetimeFigureOut">
              <a:rPr lang="en-US" smtClean="0"/>
              <a:t>5/3/21</a:t>
            </a:fld>
            <a:endParaRPr lang="en-US"/>
          </a:p>
        </p:txBody>
      </p:sp>
      <p:sp>
        <p:nvSpPr>
          <p:cNvPr id="6" name="Footer Placeholder 5">
            <a:extLst>
              <a:ext uri="{FF2B5EF4-FFF2-40B4-BE49-F238E27FC236}">
                <a16:creationId xmlns:a16="http://schemas.microsoft.com/office/drawing/2014/main" id="{0ED0BF1E-DA2D-AB45-B78A-47ED813F29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EC246A-13EC-ED4B-919C-887EE639DE4D}"/>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1826184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26EF74-DDEA-A641-8E29-D28E769823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1BFA0-6D86-114F-A0DD-DF94A4392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8DD773-A3C1-6049-BBC0-9C6F0A8B9C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0BDD8-83A3-CF42-82E3-F301E055AE8B}" type="datetimeFigureOut">
              <a:rPr lang="en-US" smtClean="0"/>
              <a:t>5/3/21</a:t>
            </a:fld>
            <a:endParaRPr lang="en-US"/>
          </a:p>
        </p:txBody>
      </p:sp>
      <p:sp>
        <p:nvSpPr>
          <p:cNvPr id="5" name="Footer Placeholder 4">
            <a:extLst>
              <a:ext uri="{FF2B5EF4-FFF2-40B4-BE49-F238E27FC236}">
                <a16:creationId xmlns:a16="http://schemas.microsoft.com/office/drawing/2014/main" id="{07C9C429-B280-3346-95E2-220748FFB7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CB8FCF-087D-E247-AD6E-3137E2A25B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D4DB5E-8925-274B-993D-8E46521659E9}" type="slidenum">
              <a:rPr lang="en-US" smtClean="0"/>
              <a:t>‹#›</a:t>
            </a:fld>
            <a:endParaRPr lang="en-US"/>
          </a:p>
        </p:txBody>
      </p:sp>
    </p:spTree>
    <p:extLst>
      <p:ext uri="{BB962C8B-B14F-4D97-AF65-F5344CB8AC3E}">
        <p14:creationId xmlns:p14="http://schemas.microsoft.com/office/powerpoint/2010/main" val="405650383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20.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0"/>
            <a:ext cx="10363200" cy="3189721"/>
          </a:xfrm>
        </p:spPr>
        <p:txBody>
          <a:bodyPr>
            <a:normAutofit/>
          </a:bodyPr>
          <a:lstStyle/>
          <a:p>
            <a:pPr>
              <a:spcAft>
                <a:spcPts val="1200"/>
              </a:spcAft>
            </a:pPr>
            <a:r>
              <a:rPr lang="en-US" dirty="0"/>
              <a:t>What is a Predictive Model?</a:t>
            </a:r>
            <a:br>
              <a:rPr lang="en-US" dirty="0"/>
            </a:br>
            <a:endParaRPr lang="en-US" sz="4800" dirty="0"/>
          </a:p>
        </p:txBody>
      </p:sp>
      <p:sp>
        <p:nvSpPr>
          <p:cNvPr id="3" name="Subtitle 2"/>
          <p:cNvSpPr>
            <a:spLocks noGrp="1"/>
          </p:cNvSpPr>
          <p:nvPr>
            <p:ph type="subTitle" idx="1"/>
          </p:nvPr>
        </p:nvSpPr>
        <p:spPr>
          <a:xfrm>
            <a:off x="3027218" y="4276881"/>
            <a:ext cx="6137564" cy="1655762"/>
          </a:xfrm>
        </p:spPr>
        <p:txBody>
          <a:bodyPr>
            <a:normAutofit/>
          </a:bodyPr>
          <a:lstStyle/>
          <a:p>
            <a:endParaRPr lang="en-US" dirty="0"/>
          </a:p>
          <a:p>
            <a:r>
              <a:rPr lang="en-US" sz="2400" dirty="0"/>
              <a:t>Matthew Engelhard</a:t>
            </a:r>
          </a:p>
        </p:txBody>
      </p:sp>
    </p:spTree>
    <p:extLst>
      <p:ext uri="{BB962C8B-B14F-4D97-AF65-F5344CB8AC3E}">
        <p14:creationId xmlns:p14="http://schemas.microsoft.com/office/powerpoint/2010/main" val="3193569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334329"/>
            <a:ext cx="12192000" cy="903582"/>
          </a:xfrm>
        </p:spPr>
        <p:txBody>
          <a:bodyPr>
            <a:normAutofit/>
          </a:bodyPr>
          <a:lstStyle/>
          <a:p>
            <a:pPr algn="ctr"/>
            <a:r>
              <a:rPr lang="en-US" sz="4000" dirty="0"/>
              <a:t>Simple models often work well for clinical data!</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676956" y="5235631"/>
            <a:ext cx="3198636" cy="1309205"/>
          </a:xfrm>
          <a:prstGeom prst="rect">
            <a:avLst/>
          </a:prstGeom>
          <a:noFill/>
        </p:spPr>
        <p:txBody>
          <a:bodyPr wrap="square" rtlCol="0">
            <a:spAutoFit/>
          </a:bodyPr>
          <a:lstStyle/>
          <a:p>
            <a:r>
              <a:rPr lang="en-US" sz="2636" dirty="0"/>
              <a:t>End goal: predict</a:t>
            </a:r>
            <a:r>
              <a:rPr lang="en-US" sz="2636" i="1" dirty="0"/>
              <a:t> </a:t>
            </a:r>
            <a:r>
              <a:rPr lang="en-US" sz="2636" dirty="0">
                <a:latin typeface="Times New Roman" panose="02020603050405020304" pitchFamily="18" charset="0"/>
                <a:cs typeface="Times New Roman" panose="02020603050405020304" pitchFamily="18" charset="0"/>
              </a:rPr>
              <a:t>odds of hospital mortality</a:t>
            </a:r>
          </a:p>
          <a:p>
            <a:r>
              <a:rPr lang="en-US" sz="2636" dirty="0">
                <a:latin typeface="Times New Roman" panose="02020603050405020304" pitchFamily="18" charset="0"/>
                <a:cs typeface="Times New Roman" panose="02020603050405020304" pitchFamily="18" charset="0"/>
              </a:rPr>
              <a:t>(APACHE III)</a:t>
            </a:r>
            <a:endParaRPr lang="en-US" sz="2636"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765845"/>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1765844"/>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254279" y="3426733"/>
            <a:ext cx="2507682" cy="497957"/>
          </a:xfrm>
          <a:prstGeom prst="rect">
            <a:avLst/>
          </a:prstGeom>
          <a:noFill/>
        </p:spPr>
        <p:txBody>
          <a:bodyPr wrap="square" rtlCol="0">
            <a:spAutoFit/>
          </a:bodyPr>
          <a:lstStyle/>
          <a:p>
            <a:pPr algn="r"/>
            <a:r>
              <a:rPr lang="en-US" sz="2636"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3425118"/>
            <a:ext cx="2507682" cy="497957"/>
          </a:xfrm>
          <a:prstGeom prst="rect">
            <a:avLst/>
          </a:prstGeom>
          <a:noFill/>
        </p:spPr>
        <p:txBody>
          <a:bodyPr wrap="square" rtlCol="0">
            <a:spAutoFit/>
          </a:bodyPr>
          <a:lstStyle/>
          <a:p>
            <a:pPr algn="r"/>
            <a:r>
              <a:rPr lang="en-US" sz="2636"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3422625"/>
            <a:ext cx="2507682" cy="497957"/>
          </a:xfrm>
          <a:prstGeom prst="rect">
            <a:avLst/>
          </a:prstGeom>
          <a:noFill/>
        </p:spPr>
        <p:txBody>
          <a:bodyPr wrap="square" rtlCol="0">
            <a:spAutoFit/>
          </a:bodyPr>
          <a:lstStyle/>
          <a:p>
            <a:pPr algn="r"/>
            <a:r>
              <a:rPr lang="en-US" sz="2636"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3422625"/>
            <a:ext cx="2507682" cy="497957"/>
          </a:xfrm>
          <a:prstGeom prst="rect">
            <a:avLst/>
          </a:prstGeom>
          <a:noFill/>
        </p:spPr>
        <p:txBody>
          <a:bodyPr wrap="square" rtlCol="0">
            <a:spAutoFit/>
          </a:bodyPr>
          <a:lstStyle/>
          <a:p>
            <a:pPr algn="r"/>
            <a:r>
              <a:rPr lang="en-US" sz="2636"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3422623"/>
            <a:ext cx="2507682" cy="497957"/>
          </a:xfrm>
          <a:prstGeom prst="rect">
            <a:avLst/>
          </a:prstGeom>
          <a:noFill/>
        </p:spPr>
        <p:txBody>
          <a:bodyPr wrap="square" rtlCol="0">
            <a:spAutoFit/>
          </a:bodyPr>
          <a:lstStyle/>
          <a:p>
            <a:pPr algn="r"/>
            <a:r>
              <a:rPr lang="en-US" sz="2636"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3422623"/>
            <a:ext cx="2507682" cy="497957"/>
          </a:xfrm>
          <a:prstGeom prst="rect">
            <a:avLst/>
          </a:prstGeom>
          <a:noFill/>
        </p:spPr>
        <p:txBody>
          <a:bodyPr wrap="square" rtlCol="0">
            <a:spAutoFit/>
          </a:bodyPr>
          <a:lstStyle/>
          <a:p>
            <a:pPr algn="r"/>
            <a:r>
              <a:rPr lang="en-US" sz="2636"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3420130"/>
            <a:ext cx="2507682" cy="497957"/>
          </a:xfrm>
          <a:prstGeom prst="rect">
            <a:avLst/>
          </a:prstGeom>
          <a:noFill/>
        </p:spPr>
        <p:txBody>
          <a:bodyPr wrap="square" rtlCol="0">
            <a:spAutoFit/>
          </a:bodyPr>
          <a:lstStyle/>
          <a:p>
            <a:pPr algn="r"/>
            <a:r>
              <a:rPr lang="en-US" sz="2636"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3422622"/>
            <a:ext cx="2507682" cy="497957"/>
          </a:xfrm>
          <a:prstGeom prst="rect">
            <a:avLst/>
          </a:prstGeom>
          <a:noFill/>
        </p:spPr>
        <p:txBody>
          <a:bodyPr wrap="square" rtlCol="0">
            <a:spAutoFit/>
          </a:bodyPr>
          <a:lstStyle/>
          <a:p>
            <a:pPr algn="r"/>
            <a:r>
              <a:rPr lang="en-US" sz="2636"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3426732"/>
            <a:ext cx="2507682" cy="497957"/>
          </a:xfrm>
          <a:prstGeom prst="rect">
            <a:avLst/>
          </a:prstGeom>
          <a:noFill/>
        </p:spPr>
        <p:txBody>
          <a:bodyPr wrap="square" rtlCol="0">
            <a:spAutoFit/>
          </a:bodyPr>
          <a:lstStyle/>
          <a:p>
            <a:pPr algn="r"/>
            <a:r>
              <a:rPr lang="en-US" sz="2636" dirty="0"/>
              <a:t>Survival</a:t>
            </a:r>
          </a:p>
        </p:txBody>
      </p:sp>
      <p:sp>
        <p:nvSpPr>
          <p:cNvPr id="26" name="Left Brace 25">
            <a:extLst>
              <a:ext uri="{FF2B5EF4-FFF2-40B4-BE49-F238E27FC236}">
                <a16:creationId xmlns:a16="http://schemas.microsoft.com/office/drawing/2014/main" id="{68AC1F47-D806-B140-9DAC-AF4EB45EDABD}"/>
              </a:ext>
            </a:extLst>
          </p:cNvPr>
          <p:cNvSpPr/>
          <p:nvPr/>
        </p:nvSpPr>
        <p:spPr>
          <a:xfrm rot="16200000">
            <a:off x="4481190" y="1980609"/>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27" name="TextBox 26">
            <a:extLst>
              <a:ext uri="{FF2B5EF4-FFF2-40B4-BE49-F238E27FC236}">
                <a16:creationId xmlns:a16="http://schemas.microsoft.com/office/drawing/2014/main" id="{8F5B2321-C6E0-1C41-A446-1CCE0D22A2A7}"/>
              </a:ext>
            </a:extLst>
          </p:cNvPr>
          <p:cNvSpPr txBox="1"/>
          <p:nvPr/>
        </p:nvSpPr>
        <p:spPr>
          <a:xfrm>
            <a:off x="3020951" y="5235309"/>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28" name="TextBox 27">
            <a:extLst>
              <a:ext uri="{FF2B5EF4-FFF2-40B4-BE49-F238E27FC236}">
                <a16:creationId xmlns:a16="http://schemas.microsoft.com/office/drawing/2014/main" id="{5CE8AD52-0582-0C41-A3AD-6A25EBCE7B8D}"/>
              </a:ext>
            </a:extLst>
          </p:cNvPr>
          <p:cNvSpPr txBox="1"/>
          <p:nvPr/>
        </p:nvSpPr>
        <p:spPr>
          <a:xfrm>
            <a:off x="8803454" y="3819898"/>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Tree>
    <p:extLst>
      <p:ext uri="{BB962C8B-B14F-4D97-AF65-F5344CB8AC3E}">
        <p14:creationId xmlns:p14="http://schemas.microsoft.com/office/powerpoint/2010/main" val="3142038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849794" y="3554284"/>
            <a:ext cx="3750001"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a single measurement:</a:t>
            </a:r>
          </a:p>
          <a:p>
            <a:r>
              <a:rPr lang="en-US" sz="2797" dirty="0">
                <a:latin typeface="Times New Roman" panose="02020603050405020304" pitchFamily="18" charset="0"/>
                <a:cs typeface="Times New Roman" panose="02020603050405020304" pitchFamily="18" charset="0"/>
              </a:rPr>
              <a:t>prostate specific antigen</a:t>
            </a:r>
          </a:p>
        </p:txBody>
      </p:sp>
      <p:sp>
        <p:nvSpPr>
          <p:cNvPr id="29" name="Title 28"/>
          <p:cNvSpPr>
            <a:spLocks noGrp="1"/>
          </p:cNvSpPr>
          <p:nvPr>
            <p:ph type="title"/>
          </p:nvPr>
        </p:nvSpPr>
        <p:spPr>
          <a:xfrm>
            <a:off x="0" y="365125"/>
            <a:ext cx="12192000" cy="1325563"/>
          </a:xfrm>
        </p:spPr>
        <p:txBody>
          <a:bodyPr>
            <a:normAutofit/>
          </a:bodyPr>
          <a:lstStyle/>
          <a:p>
            <a:pPr algn="ctr"/>
            <a:r>
              <a:rPr lang="en-US" dirty="0"/>
              <a:t>Before we tackle complex models,</a:t>
            </a:r>
            <a:br>
              <a:rPr lang="en-US" dirty="0"/>
            </a:br>
            <a:r>
              <a:rPr lang="en-US" dirty="0"/>
              <a:t>let’s carefully examine a very simple one.</a:t>
            </a:r>
          </a:p>
        </p:txBody>
      </p:sp>
      <p:sp>
        <p:nvSpPr>
          <p:cNvPr id="2" name="TextBox 1">
            <a:extLst>
              <a:ext uri="{FF2B5EF4-FFF2-40B4-BE49-F238E27FC236}">
                <a16:creationId xmlns:a16="http://schemas.microsoft.com/office/drawing/2014/main" id="{A89DB9E1-43B6-E249-9D75-E82D12E3759D}"/>
              </a:ext>
            </a:extLst>
          </p:cNvPr>
          <p:cNvSpPr txBox="1"/>
          <p:nvPr/>
        </p:nvSpPr>
        <p:spPr>
          <a:xfrm>
            <a:off x="4527757" y="527023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7443764" y="2721147"/>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0" name="Table 9">
            <a:extLst>
              <a:ext uri="{FF2B5EF4-FFF2-40B4-BE49-F238E27FC236}">
                <a16:creationId xmlns:a16="http://schemas.microsoft.com/office/drawing/2014/main" id="{43A2664D-C425-844F-8102-2BEDCCA3A287}"/>
              </a:ext>
            </a:extLst>
          </p:cNvPr>
          <p:cNvGraphicFramePr>
            <a:graphicFrameLocks noGrp="1"/>
          </p:cNvGraphicFramePr>
          <p:nvPr/>
        </p:nvGraphicFramePr>
        <p:xfrm>
          <a:off x="1694128" y="271528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8" name="TextBox 7">
            <a:extLst>
              <a:ext uri="{FF2B5EF4-FFF2-40B4-BE49-F238E27FC236}">
                <a16:creationId xmlns:a16="http://schemas.microsoft.com/office/drawing/2014/main" id="{320BA4D4-DB53-8241-94E6-C1692EE78800}"/>
              </a:ext>
            </a:extLst>
          </p:cNvPr>
          <p:cNvSpPr txBox="1"/>
          <p:nvPr/>
        </p:nvSpPr>
        <p:spPr>
          <a:xfrm>
            <a:off x="7637074" y="3554284"/>
            <a:ext cx="3765216" cy="1383649"/>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label:</a:t>
            </a:r>
          </a:p>
          <a:p>
            <a:r>
              <a:rPr lang="en-US" sz="2797" dirty="0">
                <a:latin typeface="Times New Roman" panose="02020603050405020304" pitchFamily="18" charset="0"/>
                <a:cs typeface="Times New Roman" panose="02020603050405020304" pitchFamily="18" charset="0"/>
              </a:rPr>
              <a:t>prostate cancer</a:t>
            </a:r>
          </a:p>
          <a:p>
            <a:r>
              <a:rPr lang="en-US" sz="2797" dirty="0">
                <a:latin typeface="Times New Roman" panose="02020603050405020304" pitchFamily="18" charset="0"/>
                <a:cs typeface="Times New Roman" panose="02020603050405020304" pitchFamily="18" charset="0"/>
              </a:rPr>
              <a:t>(0 = absent, 1 = present)</a:t>
            </a:r>
          </a:p>
        </p:txBody>
      </p:sp>
    </p:spTree>
    <p:extLst>
      <p:ext uri="{BB962C8B-B14F-4D97-AF65-F5344CB8AC3E}">
        <p14:creationId xmlns:p14="http://schemas.microsoft.com/office/powerpoint/2010/main" val="8989427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838200" y="46037"/>
            <a:ext cx="10515600" cy="1325563"/>
          </a:xfrm>
        </p:spPr>
        <p:txBody>
          <a:bodyPr/>
          <a:lstStyle/>
          <a:p>
            <a:r>
              <a:rPr lang="en-US" dirty="0"/>
              <a:t>Prostate specific antigen measurement in individuals with vs without prostate cancer</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3"/>
          <a:stretch>
            <a:fillRect/>
          </a:stretch>
        </p:blipFill>
        <p:spPr>
          <a:xfrm>
            <a:off x="609600" y="1371600"/>
            <a:ext cx="10972800" cy="5486400"/>
          </a:xfrm>
          <a:prstGeom prst="rect">
            <a:avLst/>
          </a:prstGeom>
        </p:spPr>
      </p:pic>
    </p:spTree>
    <p:extLst>
      <p:ext uri="{BB962C8B-B14F-4D97-AF65-F5344CB8AC3E}">
        <p14:creationId xmlns:p14="http://schemas.microsoft.com/office/powerpoint/2010/main" val="37192338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3"/>
          <a:stretch>
            <a:fillRect/>
          </a:stretch>
        </p:blipFill>
        <p:spPr>
          <a:xfrm>
            <a:off x="609600" y="1371600"/>
            <a:ext cx="10972800" cy="5486400"/>
          </a:xfrm>
          <a:prstGeom prst="rect">
            <a:avLst/>
          </a:prstGeom>
        </p:spPr>
      </p:pic>
    </p:spTree>
    <p:extLst>
      <p:ext uri="{BB962C8B-B14F-4D97-AF65-F5344CB8AC3E}">
        <p14:creationId xmlns:p14="http://schemas.microsoft.com/office/powerpoint/2010/main" val="99847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3"/>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Tree>
    <p:extLst>
      <p:ext uri="{BB962C8B-B14F-4D97-AF65-F5344CB8AC3E}">
        <p14:creationId xmlns:p14="http://schemas.microsoft.com/office/powerpoint/2010/main" val="1674475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3"/>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3519055" y="5500255"/>
            <a:ext cx="7744690"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POSITIVES</a:t>
            </a:r>
          </a:p>
        </p:txBody>
      </p:sp>
    </p:spTree>
    <p:extLst>
      <p:ext uri="{BB962C8B-B14F-4D97-AF65-F5344CB8AC3E}">
        <p14:creationId xmlns:p14="http://schemas.microsoft.com/office/powerpoint/2010/main" val="856224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3"/>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3519055" y="5500255"/>
            <a:ext cx="7744690"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POSITIVES</a:t>
            </a:r>
          </a:p>
        </p:txBody>
      </p:sp>
      <p:sp>
        <p:nvSpPr>
          <p:cNvPr id="8" name="Rounded Rectangle 7">
            <a:extLst>
              <a:ext uri="{FF2B5EF4-FFF2-40B4-BE49-F238E27FC236}">
                <a16:creationId xmlns:a16="http://schemas.microsoft.com/office/drawing/2014/main" id="{8204900A-5D43-A848-AB74-F3E928398C28}"/>
              </a:ext>
            </a:extLst>
          </p:cNvPr>
          <p:cNvSpPr/>
          <p:nvPr/>
        </p:nvSpPr>
        <p:spPr>
          <a:xfrm>
            <a:off x="1731485" y="5507182"/>
            <a:ext cx="1787569"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NEGATIVES</a:t>
            </a:r>
          </a:p>
        </p:txBody>
      </p:sp>
    </p:spTree>
    <p:extLst>
      <p:ext uri="{BB962C8B-B14F-4D97-AF65-F5344CB8AC3E}">
        <p14:creationId xmlns:p14="http://schemas.microsoft.com/office/powerpoint/2010/main" val="15794078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3"/>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3519055" y="5500255"/>
            <a:ext cx="7744690"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POSITIVES</a:t>
            </a:r>
          </a:p>
        </p:txBody>
      </p:sp>
      <p:sp>
        <p:nvSpPr>
          <p:cNvPr id="8" name="Rounded Rectangle 7">
            <a:extLst>
              <a:ext uri="{FF2B5EF4-FFF2-40B4-BE49-F238E27FC236}">
                <a16:creationId xmlns:a16="http://schemas.microsoft.com/office/drawing/2014/main" id="{8204900A-5D43-A848-AB74-F3E928398C28}"/>
              </a:ext>
            </a:extLst>
          </p:cNvPr>
          <p:cNvSpPr/>
          <p:nvPr/>
        </p:nvSpPr>
        <p:spPr>
          <a:xfrm>
            <a:off x="1731485" y="5507182"/>
            <a:ext cx="1787569"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NEGATIVES</a:t>
            </a:r>
          </a:p>
        </p:txBody>
      </p:sp>
      <p:sp>
        <p:nvSpPr>
          <p:cNvPr id="9" name="Rounded Rectangle 8">
            <a:extLst>
              <a:ext uri="{FF2B5EF4-FFF2-40B4-BE49-F238E27FC236}">
                <a16:creationId xmlns:a16="http://schemas.microsoft.com/office/drawing/2014/main" id="{0E1DABDB-6262-EB4B-826F-E60DE4C173C4}"/>
              </a:ext>
            </a:extLst>
          </p:cNvPr>
          <p:cNvSpPr/>
          <p:nvPr/>
        </p:nvSpPr>
        <p:spPr>
          <a:xfrm>
            <a:off x="8830230" y="1219200"/>
            <a:ext cx="2895600" cy="245225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Sensitivity:</a:t>
            </a:r>
          </a:p>
          <a:p>
            <a:pPr algn="ctr"/>
            <a:r>
              <a:rPr lang="en-US" sz="2400" dirty="0"/>
              <a:t>% of positives correctly identified</a:t>
            </a:r>
            <a:endParaRPr lang="en-US" dirty="0"/>
          </a:p>
          <a:p>
            <a:pPr algn="ctr"/>
            <a:endParaRPr lang="en-US" dirty="0"/>
          </a:p>
          <a:p>
            <a:pPr algn="ctr"/>
            <a:r>
              <a:rPr lang="en-US" dirty="0"/>
              <a:t>True Positives / Positives</a:t>
            </a:r>
          </a:p>
          <a:p>
            <a:pPr algn="ctr"/>
            <a:r>
              <a:rPr lang="en-US" dirty="0"/>
              <a:t>TP / (TP + FN)</a:t>
            </a:r>
          </a:p>
        </p:txBody>
      </p:sp>
    </p:spTree>
    <p:extLst>
      <p:ext uri="{BB962C8B-B14F-4D97-AF65-F5344CB8AC3E}">
        <p14:creationId xmlns:p14="http://schemas.microsoft.com/office/powerpoint/2010/main" val="39374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3"/>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1676404" y="3359726"/>
            <a:ext cx="1842651"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p:txBody>
      </p:sp>
    </p:spTree>
    <p:extLst>
      <p:ext uri="{BB962C8B-B14F-4D97-AF65-F5344CB8AC3E}">
        <p14:creationId xmlns:p14="http://schemas.microsoft.com/office/powerpoint/2010/main" val="1875367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3"/>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1676404" y="3359726"/>
            <a:ext cx="1842651"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p:txBody>
      </p:sp>
      <p:sp>
        <p:nvSpPr>
          <p:cNvPr id="8" name="Rounded Rectangle 7">
            <a:extLst>
              <a:ext uri="{FF2B5EF4-FFF2-40B4-BE49-F238E27FC236}">
                <a16:creationId xmlns:a16="http://schemas.microsoft.com/office/drawing/2014/main" id="{452E9F80-2E98-D14A-8072-6F0EA9583F2C}"/>
              </a:ext>
            </a:extLst>
          </p:cNvPr>
          <p:cNvSpPr/>
          <p:nvPr/>
        </p:nvSpPr>
        <p:spPr>
          <a:xfrm>
            <a:off x="3519055" y="3359726"/>
            <a:ext cx="7564578"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POSITIVES</a:t>
            </a:r>
          </a:p>
        </p:txBody>
      </p:sp>
    </p:spTree>
    <p:extLst>
      <p:ext uri="{BB962C8B-B14F-4D97-AF65-F5344CB8AC3E}">
        <p14:creationId xmlns:p14="http://schemas.microsoft.com/office/powerpoint/2010/main" val="598499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Figure 2">
            <a:extLst>
              <a:ext uri="{FF2B5EF4-FFF2-40B4-BE49-F238E27FC236}">
                <a16:creationId xmlns:a16="http://schemas.microsoft.com/office/drawing/2014/main" id="{148B1B5A-816C-024B-BD23-E87162923607}"/>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5795010" y="1417639"/>
            <a:ext cx="6202680" cy="4451793"/>
          </a:xfrm>
          <a:prstGeom prst="rect">
            <a:avLst/>
          </a:prstGeom>
          <a:noFill/>
          <a:extLst>
            <a:ext uri="{909E8E84-426E-40DD-AFC4-6F175D3DCCD1}">
              <a14:hiddenFill xmlns:a14="http://schemas.microsoft.com/office/drawing/2010/main">
                <a:solidFill>
                  <a:srgbClr val="FFFFFF"/>
                </a:solidFill>
              </a14:hiddenFill>
            </a:ext>
          </a:extLst>
        </p:spPr>
      </p:pic>
      <p:pic>
        <p:nvPicPr>
          <p:cNvPr id="14349" name="Picture 13" descr="Cove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86691" y="1538876"/>
            <a:ext cx="5472834" cy="41189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4BE0350-D224-8444-BF8A-5DBA629C27DD}"/>
              </a:ext>
            </a:extLst>
          </p:cNvPr>
          <p:cNvSpPr/>
          <p:nvPr/>
        </p:nvSpPr>
        <p:spPr>
          <a:xfrm>
            <a:off x="186691" y="5696537"/>
            <a:ext cx="6096000" cy="590931"/>
          </a:xfrm>
          <a:prstGeom prst="rect">
            <a:avLst/>
          </a:prstGeom>
        </p:spPr>
        <p:txBody>
          <a:bodyPr>
            <a:spAutoFit/>
          </a:bodyPr>
          <a:lstStyle/>
          <a:p>
            <a:pPr>
              <a:spcBef>
                <a:spcPct val="20000"/>
              </a:spcBef>
            </a:pPr>
            <a:r>
              <a:rPr lang="en-US" altLang="en-US" b="1" dirty="0"/>
              <a:t>Improved Automated Detection of Diabetic Retinopathy</a:t>
            </a:r>
          </a:p>
          <a:p>
            <a:pPr>
              <a:spcBef>
                <a:spcPct val="20000"/>
              </a:spcBef>
            </a:pPr>
            <a:r>
              <a:rPr lang="en-US" altLang="en-US" sz="1200" b="1" dirty="0"/>
              <a:t>Invest. </a:t>
            </a:r>
            <a:r>
              <a:rPr lang="en-US" altLang="en-US" sz="1200" b="1" dirty="0" err="1"/>
              <a:t>Ophthalmol</a:t>
            </a:r>
            <a:r>
              <a:rPr lang="en-US" altLang="en-US" sz="1200" b="1" dirty="0"/>
              <a:t>. Vis. Sci.. 2016;57(13):5200-5206. doi:10.1167/iovs.16-19964</a:t>
            </a:r>
          </a:p>
        </p:txBody>
      </p:sp>
      <p:sp>
        <p:nvSpPr>
          <p:cNvPr id="12" name="Rectangle 11">
            <a:extLst>
              <a:ext uri="{FF2B5EF4-FFF2-40B4-BE49-F238E27FC236}">
                <a16:creationId xmlns:a16="http://schemas.microsoft.com/office/drawing/2014/main" id="{64CEDF34-70DA-0340-9355-97AB5F353F2E}"/>
              </a:ext>
            </a:extLst>
          </p:cNvPr>
          <p:cNvSpPr/>
          <p:nvPr/>
        </p:nvSpPr>
        <p:spPr>
          <a:xfrm>
            <a:off x="6037175" y="5696537"/>
            <a:ext cx="6096000" cy="590931"/>
          </a:xfrm>
          <a:prstGeom prst="rect">
            <a:avLst/>
          </a:prstGeom>
        </p:spPr>
        <p:txBody>
          <a:bodyPr>
            <a:spAutoFit/>
          </a:bodyPr>
          <a:lstStyle/>
          <a:p>
            <a:pPr>
              <a:spcBef>
                <a:spcPct val="20000"/>
              </a:spcBef>
            </a:pPr>
            <a:r>
              <a:rPr lang="en-US" altLang="en-US" b="1" dirty="0"/>
              <a:t>Dermatologist-level classification of skin cancer</a:t>
            </a:r>
          </a:p>
          <a:p>
            <a:pPr>
              <a:spcBef>
                <a:spcPct val="20000"/>
              </a:spcBef>
            </a:pPr>
            <a:r>
              <a:rPr lang="fr-FR" altLang="en-US" sz="1200" b="1" dirty="0"/>
              <a:t>Nature volume 542, pages 115–118 (02 </a:t>
            </a:r>
            <a:r>
              <a:rPr lang="fr-FR" altLang="en-US" sz="1200" b="1" dirty="0" err="1"/>
              <a:t>February</a:t>
            </a:r>
            <a:r>
              <a:rPr lang="fr-FR" altLang="en-US" sz="1200" b="1" dirty="0"/>
              <a:t> 2017)</a:t>
            </a:r>
            <a:endParaRPr lang="en-US" altLang="en-US" sz="1200" b="1" dirty="0"/>
          </a:p>
        </p:txBody>
      </p:sp>
      <p:sp>
        <p:nvSpPr>
          <p:cNvPr id="7" name="Title 1">
            <a:extLst>
              <a:ext uri="{FF2B5EF4-FFF2-40B4-BE49-F238E27FC236}">
                <a16:creationId xmlns:a16="http://schemas.microsoft.com/office/drawing/2014/main" id="{52ECD48C-F3FD-B94B-9D37-F4ACAD56447C}"/>
              </a:ext>
            </a:extLst>
          </p:cNvPr>
          <p:cNvSpPr txBox="1">
            <a:spLocks/>
          </p:cNvSpPr>
          <p:nvPr/>
        </p:nvSpPr>
        <p:spPr>
          <a:xfrm>
            <a:off x="0" y="221672"/>
            <a:ext cx="12192000" cy="86112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Medical Image Analysis with </a:t>
            </a:r>
            <a:r>
              <a:rPr lang="en-US" sz="4000" dirty="0" err="1"/>
              <a:t>ConvNets</a:t>
            </a:r>
            <a:endParaRPr lang="en-US" sz="4000" dirty="0"/>
          </a:p>
        </p:txBody>
      </p:sp>
    </p:spTree>
    <p:extLst>
      <p:ext uri="{BB962C8B-B14F-4D97-AF65-F5344CB8AC3E}">
        <p14:creationId xmlns:p14="http://schemas.microsoft.com/office/powerpoint/2010/main" val="2208343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3"/>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1676404" y="3359726"/>
            <a:ext cx="1842651"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p:txBody>
      </p:sp>
      <p:sp>
        <p:nvSpPr>
          <p:cNvPr id="8" name="Rounded Rectangle 7">
            <a:extLst>
              <a:ext uri="{FF2B5EF4-FFF2-40B4-BE49-F238E27FC236}">
                <a16:creationId xmlns:a16="http://schemas.microsoft.com/office/drawing/2014/main" id="{452E9F80-2E98-D14A-8072-6F0EA9583F2C}"/>
              </a:ext>
            </a:extLst>
          </p:cNvPr>
          <p:cNvSpPr/>
          <p:nvPr/>
        </p:nvSpPr>
        <p:spPr>
          <a:xfrm>
            <a:off x="3519055" y="3359726"/>
            <a:ext cx="7564578"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POSITIVES</a:t>
            </a:r>
          </a:p>
        </p:txBody>
      </p:sp>
      <p:sp>
        <p:nvSpPr>
          <p:cNvPr id="9" name="Rounded Rectangle 8">
            <a:extLst>
              <a:ext uri="{FF2B5EF4-FFF2-40B4-BE49-F238E27FC236}">
                <a16:creationId xmlns:a16="http://schemas.microsoft.com/office/drawing/2014/main" id="{B3F695BF-8D6E-B24D-BEA6-5BC05CC2574C}"/>
              </a:ext>
            </a:extLst>
          </p:cNvPr>
          <p:cNvSpPr/>
          <p:nvPr/>
        </p:nvSpPr>
        <p:spPr>
          <a:xfrm>
            <a:off x="8991601" y="4190999"/>
            <a:ext cx="2895600" cy="245225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Specificity:</a:t>
            </a:r>
          </a:p>
          <a:p>
            <a:pPr algn="ctr"/>
            <a:r>
              <a:rPr lang="en-US" sz="2400" dirty="0"/>
              <a:t>% of negatives correctly identified</a:t>
            </a:r>
            <a:endParaRPr lang="en-US" dirty="0"/>
          </a:p>
          <a:p>
            <a:pPr algn="ctr"/>
            <a:endParaRPr lang="en-US" dirty="0"/>
          </a:p>
          <a:p>
            <a:pPr algn="ctr"/>
            <a:r>
              <a:rPr lang="en-US" dirty="0"/>
              <a:t>True Negatives / Negatives</a:t>
            </a:r>
          </a:p>
          <a:p>
            <a:pPr algn="ctr"/>
            <a:r>
              <a:rPr lang="en-US" dirty="0"/>
              <a:t>TN / (TN + FP)</a:t>
            </a:r>
          </a:p>
        </p:txBody>
      </p:sp>
    </p:spTree>
    <p:extLst>
      <p:ext uri="{BB962C8B-B14F-4D97-AF65-F5344CB8AC3E}">
        <p14:creationId xmlns:p14="http://schemas.microsoft.com/office/powerpoint/2010/main" val="2536047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3"/>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4458388" y="1202976"/>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4569225" y="111073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082764" y="111073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3" name="Rounded Rectangle 12">
            <a:extLst>
              <a:ext uri="{FF2B5EF4-FFF2-40B4-BE49-F238E27FC236}">
                <a16:creationId xmlns:a16="http://schemas.microsoft.com/office/drawing/2014/main" id="{BB371F5C-4017-EB4D-B572-0B0970258CED}"/>
              </a:ext>
            </a:extLst>
          </p:cNvPr>
          <p:cNvSpPr/>
          <p:nvPr/>
        </p:nvSpPr>
        <p:spPr>
          <a:xfrm>
            <a:off x="4458383" y="3359726"/>
            <a:ext cx="6625249"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POSITIVES</a:t>
            </a:r>
          </a:p>
        </p:txBody>
      </p:sp>
      <p:sp>
        <p:nvSpPr>
          <p:cNvPr id="12" name="Rounded Rectangle 11">
            <a:extLst>
              <a:ext uri="{FF2B5EF4-FFF2-40B4-BE49-F238E27FC236}">
                <a16:creationId xmlns:a16="http://schemas.microsoft.com/office/drawing/2014/main" id="{05294014-56B5-8345-99FA-5C5DED0E0E59}"/>
              </a:ext>
            </a:extLst>
          </p:cNvPr>
          <p:cNvSpPr/>
          <p:nvPr/>
        </p:nvSpPr>
        <p:spPr>
          <a:xfrm>
            <a:off x="1676404" y="3359726"/>
            <a:ext cx="2781978"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p:txBody>
      </p:sp>
      <p:sp>
        <p:nvSpPr>
          <p:cNvPr id="14" name="Rounded Rectangle 13">
            <a:extLst>
              <a:ext uri="{FF2B5EF4-FFF2-40B4-BE49-F238E27FC236}">
                <a16:creationId xmlns:a16="http://schemas.microsoft.com/office/drawing/2014/main" id="{9C2C2234-7384-0E4E-884F-51AB22A88467}"/>
              </a:ext>
            </a:extLst>
          </p:cNvPr>
          <p:cNvSpPr/>
          <p:nvPr/>
        </p:nvSpPr>
        <p:spPr>
          <a:xfrm>
            <a:off x="8991601" y="1219201"/>
            <a:ext cx="2895600" cy="542405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Increase the threshold:</a:t>
            </a:r>
          </a:p>
          <a:p>
            <a:pPr algn="ctr"/>
            <a:endParaRPr lang="en-US" sz="2400" b="1" dirty="0"/>
          </a:p>
          <a:p>
            <a:pPr algn="ctr"/>
            <a:r>
              <a:rPr lang="en-US" dirty="0"/>
              <a:t>1. Specificity goes up.</a:t>
            </a:r>
          </a:p>
          <a:p>
            <a:pPr algn="ctr"/>
            <a:r>
              <a:rPr lang="en-US" dirty="0"/>
              <a:t>(we’re catching more negative cases)</a:t>
            </a:r>
          </a:p>
          <a:p>
            <a:pPr algn="ctr"/>
            <a:endParaRPr lang="en-US" dirty="0"/>
          </a:p>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973346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3"/>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4458388" y="1202976"/>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4569225" y="111073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082764" y="111073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0" name="Rounded Rectangle 9">
            <a:extLst>
              <a:ext uri="{FF2B5EF4-FFF2-40B4-BE49-F238E27FC236}">
                <a16:creationId xmlns:a16="http://schemas.microsoft.com/office/drawing/2014/main" id="{0F6B1E72-9F2E-6341-ABC9-0A79A8821E24}"/>
              </a:ext>
            </a:extLst>
          </p:cNvPr>
          <p:cNvSpPr/>
          <p:nvPr/>
        </p:nvSpPr>
        <p:spPr>
          <a:xfrm>
            <a:off x="4458387" y="5500255"/>
            <a:ext cx="6805358"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POSITIVES</a:t>
            </a:r>
          </a:p>
        </p:txBody>
      </p:sp>
      <p:sp>
        <p:nvSpPr>
          <p:cNvPr id="11" name="Rounded Rectangle 10">
            <a:extLst>
              <a:ext uri="{FF2B5EF4-FFF2-40B4-BE49-F238E27FC236}">
                <a16:creationId xmlns:a16="http://schemas.microsoft.com/office/drawing/2014/main" id="{8530466D-1657-8341-8566-A81BE93FAA3F}"/>
              </a:ext>
            </a:extLst>
          </p:cNvPr>
          <p:cNvSpPr/>
          <p:nvPr/>
        </p:nvSpPr>
        <p:spPr>
          <a:xfrm>
            <a:off x="1731485" y="5507182"/>
            <a:ext cx="2726899"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NEGATIVES</a:t>
            </a:r>
          </a:p>
        </p:txBody>
      </p:sp>
      <p:sp>
        <p:nvSpPr>
          <p:cNvPr id="12" name="Rounded Rectangle 11">
            <a:extLst>
              <a:ext uri="{FF2B5EF4-FFF2-40B4-BE49-F238E27FC236}">
                <a16:creationId xmlns:a16="http://schemas.microsoft.com/office/drawing/2014/main" id="{860CF7BF-9219-6E4C-97C7-6912EF31DD26}"/>
              </a:ext>
            </a:extLst>
          </p:cNvPr>
          <p:cNvSpPr/>
          <p:nvPr/>
        </p:nvSpPr>
        <p:spPr>
          <a:xfrm>
            <a:off x="4458383" y="3359726"/>
            <a:ext cx="6625249"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POSITIVES</a:t>
            </a:r>
          </a:p>
        </p:txBody>
      </p:sp>
      <p:sp>
        <p:nvSpPr>
          <p:cNvPr id="13" name="Rounded Rectangle 12">
            <a:extLst>
              <a:ext uri="{FF2B5EF4-FFF2-40B4-BE49-F238E27FC236}">
                <a16:creationId xmlns:a16="http://schemas.microsoft.com/office/drawing/2014/main" id="{C231800E-FC36-2C43-BE2C-763F634DDD6C}"/>
              </a:ext>
            </a:extLst>
          </p:cNvPr>
          <p:cNvSpPr/>
          <p:nvPr/>
        </p:nvSpPr>
        <p:spPr>
          <a:xfrm>
            <a:off x="1676404" y="3359726"/>
            <a:ext cx="2781978"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p:txBody>
      </p:sp>
      <p:sp>
        <p:nvSpPr>
          <p:cNvPr id="9" name="Rounded Rectangle 8">
            <a:extLst>
              <a:ext uri="{FF2B5EF4-FFF2-40B4-BE49-F238E27FC236}">
                <a16:creationId xmlns:a16="http://schemas.microsoft.com/office/drawing/2014/main" id="{B3F695BF-8D6E-B24D-BEA6-5BC05CC2574C}"/>
              </a:ext>
            </a:extLst>
          </p:cNvPr>
          <p:cNvSpPr/>
          <p:nvPr/>
        </p:nvSpPr>
        <p:spPr>
          <a:xfrm>
            <a:off x="8991601" y="1219201"/>
            <a:ext cx="2895600" cy="542405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Increase the threshold:</a:t>
            </a:r>
          </a:p>
          <a:p>
            <a:pPr algn="ctr"/>
            <a:endParaRPr lang="en-US" sz="2400" b="1" dirty="0"/>
          </a:p>
          <a:p>
            <a:pPr algn="ctr"/>
            <a:r>
              <a:rPr lang="en-US" dirty="0"/>
              <a:t>1. Specificity goes up.</a:t>
            </a:r>
          </a:p>
          <a:p>
            <a:pPr algn="ctr"/>
            <a:r>
              <a:rPr lang="en-US" dirty="0"/>
              <a:t>(we’re catching more negative cases)</a:t>
            </a:r>
          </a:p>
          <a:p>
            <a:pPr algn="ctr"/>
            <a:endParaRPr lang="en-US" dirty="0"/>
          </a:p>
          <a:p>
            <a:pPr algn="ctr"/>
            <a:r>
              <a:rPr lang="en-US" dirty="0"/>
              <a:t>2.Sensitivity goes down.</a:t>
            </a:r>
          </a:p>
          <a:p>
            <a:pPr algn="ctr"/>
            <a:r>
              <a:rPr lang="en-US" dirty="0"/>
              <a:t>(we’re catching fewer positive cases)</a:t>
            </a:r>
          </a:p>
        </p:txBody>
      </p:sp>
    </p:spTree>
    <p:extLst>
      <p:ext uri="{BB962C8B-B14F-4D97-AF65-F5344CB8AC3E}">
        <p14:creationId xmlns:p14="http://schemas.microsoft.com/office/powerpoint/2010/main" val="30022869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jamanetwork.com/ama/content_public/journal/jama/4982/joc50058f1.png?Expires=2147483647&amp;Signature=4BCK0DXwHQhYEjGnCGdf0xIU1DtQ1RF9cmybxM9ZmyXw8rKpnmc5JxyAG15uZGrFSVm3biFpF2FF-bG7RGui8B9sl8flxNWO5dHuc~Hqnhrg1HUvkenMPGF4-Qh2ax0fqmcBMkIhs0SmqfSBUIKKMWLLzali~C1vmeVbK~cT4chJ68eRRJl9aWWRKqanEBCi-R6UP~EThTlWWkhVrZ7v8FE1JN3U19vlvSmkHYYOjlaad1HCOMq-Zk8XiA5Do8CKiksRetGy45kRZi8SnOK9rpw-vSJuj8xi~QlMHBCCPyDub88WsgtWji1sZicgQAkHXn9M8YfJerxTdzi7zq78Dw__&amp;Key-Pair-Id=APKAIE5G5CRDK6RD3PGA"/>
          <p:cNvPicPr>
            <a:picLocks noChangeAspect="1" noChangeArrowheads="1"/>
          </p:cNvPicPr>
          <p:nvPr/>
        </p:nvPicPr>
        <p:blipFill rotWithShape="1">
          <a:blip r:embed="rId3">
            <a:extLst>
              <a:ext uri="{28A0092B-C50C-407E-A947-70E740481C1C}">
                <a14:useLocalDpi xmlns:a14="http://schemas.microsoft.com/office/drawing/2010/main" val="0"/>
              </a:ext>
            </a:extLst>
          </a:blip>
          <a:srcRect l="11914" r="10987"/>
          <a:stretch/>
        </p:blipFill>
        <p:spPr bwMode="auto">
          <a:xfrm>
            <a:off x="261871" y="630916"/>
            <a:ext cx="5834129" cy="59030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407496" y="5092667"/>
            <a:ext cx="3421484" cy="1015663"/>
          </a:xfrm>
          <a:prstGeom prst="rect">
            <a:avLst/>
          </a:prstGeom>
        </p:spPr>
        <p:txBody>
          <a:bodyPr wrap="square">
            <a:spAutoFit/>
          </a:bodyPr>
          <a:lstStyle/>
          <a:p>
            <a:r>
              <a:rPr lang="en-US" sz="1200" dirty="0">
                <a:solidFill>
                  <a:srgbClr val="333333"/>
                </a:solidFill>
                <a:latin typeface="Guardian TextSans Web"/>
              </a:rPr>
              <a:t>Thompson IM, </a:t>
            </a:r>
            <a:r>
              <a:rPr lang="en-US" sz="1200" dirty="0" err="1">
                <a:solidFill>
                  <a:srgbClr val="333333"/>
                </a:solidFill>
                <a:latin typeface="Guardian TextSans Web"/>
              </a:rPr>
              <a:t>Ankerst</a:t>
            </a:r>
            <a:r>
              <a:rPr lang="en-US" sz="1200" dirty="0">
                <a:solidFill>
                  <a:srgbClr val="333333"/>
                </a:solidFill>
                <a:latin typeface="Guardian TextSans Web"/>
              </a:rPr>
              <a:t> DP, Chi C, et al. Operating Characteristics of Prostate-Specific Antigen in Men With an Initial PSA Level of 3.0 ng/mL or Lower. </a:t>
            </a:r>
            <a:r>
              <a:rPr lang="en-US" sz="1200" i="1" dirty="0">
                <a:solidFill>
                  <a:srgbClr val="333333"/>
                </a:solidFill>
                <a:latin typeface="Guardian TextSans Web"/>
              </a:rPr>
              <a:t>JAMA.</a:t>
            </a:r>
            <a:r>
              <a:rPr lang="en-US" sz="1200" dirty="0">
                <a:solidFill>
                  <a:srgbClr val="333333"/>
                </a:solidFill>
                <a:latin typeface="Guardian TextSans Web"/>
              </a:rPr>
              <a:t> 2005;294(1):66–70. doi:10.1001/jama.294.1.66</a:t>
            </a:r>
            <a:endParaRPr lang="en-US" sz="1200" dirty="0"/>
          </a:p>
        </p:txBody>
      </p:sp>
      <p:sp>
        <p:nvSpPr>
          <p:cNvPr id="4" name="Rectangle 3"/>
          <p:cNvSpPr/>
          <p:nvPr/>
        </p:nvSpPr>
        <p:spPr>
          <a:xfrm>
            <a:off x="6337228" y="1520318"/>
            <a:ext cx="5562020" cy="2062103"/>
          </a:xfrm>
          <a:prstGeom prst="rect">
            <a:avLst/>
          </a:prstGeom>
        </p:spPr>
        <p:txBody>
          <a:bodyPr wrap="square">
            <a:spAutoFit/>
          </a:bodyPr>
          <a:lstStyle/>
          <a:p>
            <a:r>
              <a:rPr lang="en-US" sz="3200" dirty="0">
                <a:solidFill>
                  <a:srgbClr val="333333"/>
                </a:solidFill>
                <a:latin typeface="Guardian TextSans Web"/>
              </a:rPr>
              <a:t>The ROC curve</a:t>
            </a:r>
          </a:p>
          <a:p>
            <a:r>
              <a:rPr lang="en-US" sz="3200" dirty="0">
                <a:solidFill>
                  <a:srgbClr val="333333"/>
                </a:solidFill>
                <a:latin typeface="Guardian TextSans Web"/>
              </a:rPr>
              <a:t>(i.e. sensitivity/specificity curve)</a:t>
            </a:r>
          </a:p>
          <a:p>
            <a:r>
              <a:rPr lang="en-US" sz="3200" dirty="0">
                <a:solidFill>
                  <a:srgbClr val="333333"/>
                </a:solidFill>
                <a:latin typeface="Guardian TextSans Web"/>
              </a:rPr>
              <a:t>quantifies performance across all possible thresholds</a:t>
            </a:r>
            <a:endParaRPr lang="en-US" sz="3200" dirty="0"/>
          </a:p>
        </p:txBody>
      </p:sp>
    </p:spTree>
    <p:extLst>
      <p:ext uri="{BB962C8B-B14F-4D97-AF65-F5344CB8AC3E}">
        <p14:creationId xmlns:p14="http://schemas.microsoft.com/office/powerpoint/2010/main" val="2170871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259467-F5EA-1348-88C8-0A9D99DBF728}"/>
              </a:ext>
            </a:extLst>
          </p:cNvPr>
          <p:cNvSpPr/>
          <p:nvPr/>
        </p:nvSpPr>
        <p:spPr>
          <a:xfrm>
            <a:off x="6337228" y="1520318"/>
            <a:ext cx="5562020" cy="2062103"/>
          </a:xfrm>
          <a:prstGeom prst="rect">
            <a:avLst/>
          </a:prstGeom>
        </p:spPr>
        <p:txBody>
          <a:bodyPr wrap="square">
            <a:spAutoFit/>
          </a:bodyPr>
          <a:lstStyle/>
          <a:p>
            <a:r>
              <a:rPr lang="en-US" sz="3200" dirty="0">
                <a:solidFill>
                  <a:srgbClr val="333333"/>
                </a:solidFill>
                <a:latin typeface="Guardian TextSans Web"/>
              </a:rPr>
              <a:t>The ROC curve</a:t>
            </a:r>
          </a:p>
          <a:p>
            <a:r>
              <a:rPr lang="en-US" sz="3200" dirty="0">
                <a:solidFill>
                  <a:srgbClr val="333333"/>
                </a:solidFill>
                <a:latin typeface="Guardian TextSans Web"/>
              </a:rPr>
              <a:t>(i.e. sensitivity/specificity curve)</a:t>
            </a:r>
          </a:p>
          <a:p>
            <a:r>
              <a:rPr lang="en-US" sz="3200" dirty="0">
                <a:solidFill>
                  <a:srgbClr val="333333"/>
                </a:solidFill>
                <a:latin typeface="Guardian TextSans Web"/>
              </a:rPr>
              <a:t>quantifies performance across all possible thresholds</a:t>
            </a:r>
            <a:endParaRPr lang="en-US" sz="3200" dirty="0"/>
          </a:p>
        </p:txBody>
      </p:sp>
      <p:pic>
        <p:nvPicPr>
          <p:cNvPr id="1026" name="Picture 2" descr="https://cdn.jamanetwork.com/ama/content_public/journal/jama/4982/joc50058f1.png?Expires=2147483647&amp;Signature=4BCK0DXwHQhYEjGnCGdf0xIU1DtQ1RF9cmybxM9ZmyXw8rKpnmc5JxyAG15uZGrFSVm3biFpF2FF-bG7RGui8B9sl8flxNWO5dHuc~Hqnhrg1HUvkenMPGF4-Qh2ax0fqmcBMkIhs0SmqfSBUIKKMWLLzali~C1vmeVbK~cT4chJ68eRRJl9aWWRKqanEBCi-R6UP~EThTlWWkhVrZ7v8FE1JN3U19vlvSmkHYYOjlaad1HCOMq-Zk8XiA5Do8CKiksRetGy45kRZi8SnOK9rpw-vSJuj8xi~QlMHBCCPyDub88WsgtWji1sZicgQAkHXn9M8YfJerxTdzi7zq78Dw__&amp;Key-Pair-Id=APKAIE5G5CRDK6RD3PGA"/>
          <p:cNvPicPr>
            <a:picLocks noChangeAspect="1" noChangeArrowheads="1"/>
          </p:cNvPicPr>
          <p:nvPr/>
        </p:nvPicPr>
        <p:blipFill rotWithShape="1">
          <a:blip r:embed="rId3">
            <a:extLst>
              <a:ext uri="{28A0092B-C50C-407E-A947-70E740481C1C}">
                <a14:useLocalDpi xmlns:a14="http://schemas.microsoft.com/office/drawing/2010/main" val="0"/>
              </a:ext>
            </a:extLst>
          </a:blip>
          <a:srcRect l="11914" r="10987"/>
          <a:stretch/>
        </p:blipFill>
        <p:spPr bwMode="auto">
          <a:xfrm>
            <a:off x="261871" y="630916"/>
            <a:ext cx="5834129" cy="59030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407496" y="5092667"/>
            <a:ext cx="3421484" cy="1015663"/>
          </a:xfrm>
          <a:prstGeom prst="rect">
            <a:avLst/>
          </a:prstGeom>
        </p:spPr>
        <p:txBody>
          <a:bodyPr wrap="square">
            <a:spAutoFit/>
          </a:bodyPr>
          <a:lstStyle/>
          <a:p>
            <a:r>
              <a:rPr lang="en-US" sz="1200" dirty="0">
                <a:solidFill>
                  <a:srgbClr val="333333"/>
                </a:solidFill>
                <a:latin typeface="Guardian TextSans Web"/>
              </a:rPr>
              <a:t>Thompson IM, </a:t>
            </a:r>
            <a:r>
              <a:rPr lang="en-US" sz="1200" dirty="0" err="1">
                <a:solidFill>
                  <a:srgbClr val="333333"/>
                </a:solidFill>
                <a:latin typeface="Guardian TextSans Web"/>
              </a:rPr>
              <a:t>Ankerst</a:t>
            </a:r>
            <a:r>
              <a:rPr lang="en-US" sz="1200" dirty="0">
                <a:solidFill>
                  <a:srgbClr val="333333"/>
                </a:solidFill>
                <a:latin typeface="Guardian TextSans Web"/>
              </a:rPr>
              <a:t> DP, Chi C, et al. Operating Characteristics of Prostate-Specific Antigen in Men With an Initial PSA Level of 3.0 ng/mL or Lower. </a:t>
            </a:r>
            <a:r>
              <a:rPr lang="en-US" sz="1200" i="1" dirty="0">
                <a:solidFill>
                  <a:srgbClr val="333333"/>
                </a:solidFill>
                <a:latin typeface="Guardian TextSans Web"/>
              </a:rPr>
              <a:t>JAMA.</a:t>
            </a:r>
            <a:r>
              <a:rPr lang="en-US" sz="1200" dirty="0">
                <a:solidFill>
                  <a:srgbClr val="333333"/>
                </a:solidFill>
                <a:latin typeface="Guardian TextSans Web"/>
              </a:rPr>
              <a:t> 2005;294(1):66–70. doi:10.1001/jama.294.1.66</a:t>
            </a:r>
            <a:endParaRPr lang="en-US" sz="1200" dirty="0"/>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79881D24-10D3-B24F-8D54-4BC65ADC7C1C}"/>
                  </a:ext>
                </a:extLst>
              </p:cNvPr>
              <p:cNvSpPr/>
              <p:nvPr/>
            </p:nvSpPr>
            <p:spPr>
              <a:xfrm>
                <a:off x="4274707" y="2382916"/>
                <a:ext cx="2895600" cy="3061919"/>
              </a:xfrm>
              <a:prstGeom prst="roundRect">
                <a:avLst/>
              </a:prstGeom>
              <a:ln w="28575">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marL="342900" indent="-342900">
                  <a:buFont typeface="Arial" panose="020B0604020202020204" pitchFamily="34" charset="0"/>
                  <a:buChar char="•"/>
                </a:pPr>
                <a:r>
                  <a:rPr lang="en-US" dirty="0">
                    <a:solidFill>
                      <a:schemeClr val="accent2"/>
                    </a:solidFill>
                  </a:rPr>
                  <a:t>We’d like to have sensitivity </a:t>
                </a:r>
                <a14:m>
                  <m:oMath xmlns:m="http://schemas.openxmlformats.org/officeDocument/2006/math">
                    <m:r>
                      <a:rPr lang="en-US" i="1" dirty="0" smtClean="0">
                        <a:solidFill>
                          <a:schemeClr val="accent2"/>
                        </a:solidFill>
                        <a:latin typeface="Cambria Math" panose="02040503050406030204" pitchFamily="18" charset="0"/>
                      </a:rPr>
                      <m:t>≥</m:t>
                    </m:r>
                  </m:oMath>
                </a14:m>
                <a:r>
                  <a:rPr lang="en-US" dirty="0">
                    <a:solidFill>
                      <a:schemeClr val="accent2"/>
                    </a:solidFill>
                  </a:rPr>
                  <a:t> 0.9</a:t>
                </a:r>
              </a:p>
              <a:p>
                <a:pPr marL="342900" indent="-342900">
                  <a:buFont typeface="Arial" panose="020B0604020202020204" pitchFamily="34" charset="0"/>
                  <a:buChar char="•"/>
                </a:pPr>
                <a:endParaRPr lang="en-US" dirty="0">
                  <a:solidFill>
                    <a:schemeClr val="accent2"/>
                  </a:solidFill>
                </a:endParaRPr>
              </a:p>
              <a:p>
                <a:pPr marL="342900" indent="-342900">
                  <a:buFont typeface="Arial" panose="020B0604020202020204" pitchFamily="34" charset="0"/>
                  <a:buChar char="•"/>
                </a:pPr>
                <a:r>
                  <a:rPr lang="en-US" dirty="0">
                    <a:solidFill>
                      <a:schemeClr val="accent2"/>
                    </a:solidFill>
                  </a:rPr>
                  <a:t>We can get specificity of about 0.27</a:t>
                </a:r>
              </a:p>
              <a:p>
                <a:pPr marL="342900" indent="-342900">
                  <a:buFont typeface="Arial" panose="020B0604020202020204" pitchFamily="34" charset="0"/>
                  <a:buChar char="•"/>
                </a:pPr>
                <a:endParaRPr lang="en-US" dirty="0">
                  <a:solidFill>
                    <a:schemeClr val="accent2"/>
                  </a:solidFill>
                </a:endParaRPr>
              </a:p>
              <a:p>
                <a:pPr marL="342900" indent="-342900">
                  <a:buFont typeface="Arial" panose="020B0604020202020204" pitchFamily="34" charset="0"/>
                  <a:buChar char="•"/>
                </a:pPr>
                <a:r>
                  <a:rPr lang="en-US" dirty="0">
                    <a:solidFill>
                      <a:schemeClr val="accent2"/>
                    </a:solidFill>
                  </a:rPr>
                  <a:t>Find the threshold corresponding to this point; we’ll suppose it’s at PSA = 2.0</a:t>
                </a:r>
              </a:p>
            </p:txBody>
          </p:sp>
        </mc:Choice>
        <mc:Fallback xmlns="">
          <p:sp>
            <p:nvSpPr>
              <p:cNvPr id="5" name="Rounded Rectangle 4">
                <a:extLst>
                  <a:ext uri="{FF2B5EF4-FFF2-40B4-BE49-F238E27FC236}">
                    <a16:creationId xmlns:a16="http://schemas.microsoft.com/office/drawing/2014/main" id="{79881D24-10D3-B24F-8D54-4BC65ADC7C1C}"/>
                  </a:ext>
                </a:extLst>
              </p:cNvPr>
              <p:cNvSpPr>
                <a:spLocks noRot="1" noChangeAspect="1" noMove="1" noResize="1" noEditPoints="1" noAdjustHandles="1" noChangeArrowheads="1" noChangeShapeType="1" noTextEdit="1"/>
              </p:cNvSpPr>
              <p:nvPr/>
            </p:nvSpPr>
            <p:spPr>
              <a:xfrm>
                <a:off x="4274707" y="2382916"/>
                <a:ext cx="2895600" cy="3061919"/>
              </a:xfrm>
              <a:prstGeom prst="roundRect">
                <a:avLst/>
              </a:prstGeom>
              <a:blipFill>
                <a:blip r:embed="rId4"/>
                <a:stretch>
                  <a:fillRect/>
                </a:stretch>
              </a:blipFill>
              <a:ln w="28575">
                <a:solidFill>
                  <a:schemeClr val="accent2"/>
                </a:solidFill>
              </a:ln>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46986A66-C529-604C-8708-8CECA20F767A}"/>
              </a:ext>
            </a:extLst>
          </p:cNvPr>
          <p:cNvCxnSpPr/>
          <p:nvPr/>
        </p:nvCxnSpPr>
        <p:spPr>
          <a:xfrm>
            <a:off x="261871" y="1717964"/>
            <a:ext cx="561245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C8BEB3D-B2BA-6147-AEB9-B36EA4538BB5}"/>
              </a:ext>
            </a:extLst>
          </p:cNvPr>
          <p:cNvCxnSpPr>
            <a:cxnSpLocks/>
          </p:cNvCxnSpPr>
          <p:nvPr/>
        </p:nvCxnSpPr>
        <p:spPr>
          <a:xfrm>
            <a:off x="4447310" y="498764"/>
            <a:ext cx="0" cy="166954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EF416E-8F74-784D-AE64-77B55C10E356}"/>
              </a:ext>
            </a:extLst>
          </p:cNvPr>
          <p:cNvCxnSpPr/>
          <p:nvPr/>
        </p:nvCxnSpPr>
        <p:spPr>
          <a:xfrm flipH="1" flipV="1">
            <a:off x="4447310" y="1717964"/>
            <a:ext cx="595745" cy="66495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2912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D94E-A4CF-B048-9C49-74106D24D6CF}"/>
              </a:ext>
            </a:extLst>
          </p:cNvPr>
          <p:cNvSpPr>
            <a:spLocks noGrp="1"/>
          </p:cNvSpPr>
          <p:nvPr>
            <p:ph type="title"/>
          </p:nvPr>
        </p:nvSpPr>
        <p:spPr>
          <a:xfrm>
            <a:off x="838200" y="365125"/>
            <a:ext cx="10515600" cy="1768475"/>
          </a:xfrm>
        </p:spPr>
        <p:txBody>
          <a:bodyPr>
            <a:normAutofit/>
          </a:bodyPr>
          <a:lstStyle/>
          <a:p>
            <a:r>
              <a:rPr lang="en-US" dirty="0"/>
              <a:t>Our first, very simple predictive model</a:t>
            </a:r>
          </a:p>
        </p:txBody>
      </p:sp>
      <p:sp>
        <p:nvSpPr>
          <p:cNvPr id="4" name="TextBox 3">
            <a:extLst>
              <a:ext uri="{FF2B5EF4-FFF2-40B4-BE49-F238E27FC236}">
                <a16:creationId xmlns:a16="http://schemas.microsoft.com/office/drawing/2014/main" id="{EB87058A-A4EE-5047-8A43-0AC69074F666}"/>
              </a:ext>
            </a:extLst>
          </p:cNvPr>
          <p:cNvSpPr txBox="1"/>
          <p:nvPr/>
        </p:nvSpPr>
        <p:spPr>
          <a:xfrm>
            <a:off x="838200" y="2397948"/>
            <a:ext cx="5257800" cy="3539430"/>
          </a:xfrm>
          <a:prstGeom prst="rect">
            <a:avLst/>
          </a:prstGeom>
          <a:noFill/>
        </p:spPr>
        <p:txBody>
          <a:bodyPr wrap="square" rtlCol="0">
            <a:spAutoFit/>
          </a:bodyPr>
          <a:lstStyle/>
          <a:p>
            <a:r>
              <a:rPr lang="en-US" sz="3200" u="sng" dirty="0"/>
              <a:t>End Goal</a:t>
            </a:r>
            <a:r>
              <a:rPr lang="en-US" sz="3200" dirty="0"/>
              <a:t>: predict cancer status (y) based on PSA (x)</a:t>
            </a:r>
          </a:p>
          <a:p>
            <a:endParaRPr lang="en-US" sz="3200" dirty="0"/>
          </a:p>
          <a:p>
            <a:r>
              <a:rPr lang="en-US" sz="3200" dirty="0"/>
              <a:t>Our rule:</a:t>
            </a:r>
          </a:p>
          <a:p>
            <a:endParaRPr lang="en-US" sz="3200" dirty="0"/>
          </a:p>
          <a:p>
            <a:r>
              <a:rPr lang="en-US" sz="3200" b="1" dirty="0"/>
              <a:t>    if</a:t>
            </a:r>
            <a:r>
              <a:rPr lang="en-US" sz="3200" dirty="0"/>
              <a:t> PSA &gt; 2.0, </a:t>
            </a:r>
            <a:r>
              <a:rPr lang="en-US" sz="3200" b="1" dirty="0"/>
              <a:t>predict</a:t>
            </a:r>
            <a:r>
              <a:rPr lang="en-US" sz="3200" dirty="0"/>
              <a:t> positive</a:t>
            </a:r>
          </a:p>
          <a:p>
            <a:r>
              <a:rPr lang="en-US" sz="3200" b="1" dirty="0"/>
              <a:t>    else</a:t>
            </a:r>
            <a:r>
              <a:rPr lang="en-US" sz="3200" dirty="0"/>
              <a:t> </a:t>
            </a:r>
            <a:r>
              <a:rPr lang="en-US" sz="3200" b="1" dirty="0"/>
              <a:t>predict</a:t>
            </a:r>
            <a:r>
              <a:rPr lang="en-US" sz="3200" dirty="0"/>
              <a:t> negative</a:t>
            </a:r>
          </a:p>
        </p:txBody>
      </p:sp>
    </p:spTree>
    <p:extLst>
      <p:ext uri="{BB962C8B-B14F-4D97-AF65-F5344CB8AC3E}">
        <p14:creationId xmlns:p14="http://schemas.microsoft.com/office/powerpoint/2010/main" val="3859893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4238288" y="623021"/>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778049" y="3877721"/>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8515761" y="3277853"/>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
        <p:nvSpPr>
          <p:cNvPr id="29" name="Title 28"/>
          <p:cNvSpPr>
            <a:spLocks noGrp="1"/>
          </p:cNvSpPr>
          <p:nvPr>
            <p:ph type="title"/>
          </p:nvPr>
        </p:nvSpPr>
        <p:spPr>
          <a:xfrm>
            <a:off x="609600" y="327054"/>
            <a:ext cx="10972800" cy="1143000"/>
          </a:xfrm>
        </p:spPr>
        <p:txBody>
          <a:bodyPr>
            <a:normAutofit fontScale="90000"/>
          </a:bodyPr>
          <a:lstStyle/>
          <a:p>
            <a:r>
              <a:rPr lang="en-US" dirty="0"/>
              <a:t>Learning a Predictive Model </a:t>
            </a:r>
            <a:br>
              <a:rPr lang="en-US" dirty="0"/>
            </a:br>
            <a:r>
              <a:rPr lang="en-US" dirty="0"/>
              <a:t>from Labeled Data</a:t>
            </a:r>
          </a:p>
        </p:txBody>
      </p:sp>
      <p:sp>
        <p:nvSpPr>
          <p:cNvPr id="2" name="TextBox 1">
            <a:extLst>
              <a:ext uri="{FF2B5EF4-FFF2-40B4-BE49-F238E27FC236}">
                <a16:creationId xmlns:a16="http://schemas.microsoft.com/office/drawing/2014/main" id="{A89DB9E1-43B6-E249-9D75-E82D12E3759D}"/>
              </a:ext>
            </a:extLst>
          </p:cNvPr>
          <p:cNvSpPr txBox="1"/>
          <p:nvPr/>
        </p:nvSpPr>
        <p:spPr>
          <a:xfrm>
            <a:off x="1145350" y="5270231"/>
            <a:ext cx="9901300" cy="497957"/>
          </a:xfrm>
          <a:prstGeom prst="rect">
            <a:avLst/>
          </a:prstGeom>
          <a:noFill/>
        </p:spPr>
        <p:txBody>
          <a:bodyPr wrap="none" rtlCol="0">
            <a:spAutoFit/>
          </a:bodyPr>
          <a:lstStyle/>
          <a:p>
            <a:r>
              <a:rPr lang="en-US" sz="2636" dirty="0"/>
              <a:t>The learning process: find the equation that best predicts</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based on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521336"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8344310"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Tree>
    <p:extLst>
      <p:ext uri="{BB962C8B-B14F-4D97-AF65-F5344CB8AC3E}">
        <p14:creationId xmlns:p14="http://schemas.microsoft.com/office/powerpoint/2010/main" val="2832431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352811" y="1724080"/>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29" name="Title 28"/>
          <p:cNvSpPr>
            <a:spLocks noGrp="1"/>
          </p:cNvSpPr>
          <p:nvPr>
            <p:ph type="title"/>
          </p:nvPr>
        </p:nvSpPr>
        <p:spPr/>
        <p:txBody>
          <a:bodyPr>
            <a:normAutofit/>
          </a:bodyPr>
          <a:lstStyle/>
          <a:p>
            <a:r>
              <a:rPr lang="en-US" dirty="0"/>
              <a:t>Training Set (Historical Data)</a:t>
            </a:r>
          </a:p>
        </p:txBody>
      </p:sp>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3"/>
          <a:stretch>
            <a:fillRect/>
          </a:stretch>
        </p:blipFill>
        <p:spPr>
          <a:xfrm flipV="1">
            <a:off x="2006296" y="1806777"/>
            <a:ext cx="4321392" cy="440075"/>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3"/>
          <a:stretch>
            <a:fillRect/>
          </a:stretch>
        </p:blipFill>
        <p:spPr>
          <a:xfrm flipV="1">
            <a:off x="2006296" y="5048514"/>
            <a:ext cx="4321392" cy="440075"/>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3"/>
          <a:stretch>
            <a:fillRect/>
          </a:stretch>
        </p:blipFill>
        <p:spPr>
          <a:xfrm flipV="1">
            <a:off x="2006296" y="4480333"/>
            <a:ext cx="4321392" cy="440075"/>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3"/>
          <a:stretch>
            <a:fillRect/>
          </a:stretch>
        </p:blipFill>
        <p:spPr>
          <a:xfrm flipV="1">
            <a:off x="2006296" y="2374958"/>
            <a:ext cx="4321392" cy="440075"/>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3"/>
          <a:stretch>
            <a:fillRect/>
          </a:stretch>
        </p:blipFill>
        <p:spPr>
          <a:xfrm flipV="1">
            <a:off x="2006296" y="2943139"/>
            <a:ext cx="4321392" cy="440075"/>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3"/>
          <a:stretch>
            <a:fillRect/>
          </a:stretch>
        </p:blipFill>
        <p:spPr>
          <a:xfrm flipV="1">
            <a:off x="2006296" y="3511320"/>
            <a:ext cx="4321392" cy="440075"/>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352811" y="4397636"/>
            <a:ext cx="69662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352811" y="229226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352811" y="4965817"/>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352811" y="3428623"/>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352811" y="2860442"/>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6452948" y="4965817"/>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y</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6452948" y="4397636"/>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6452948" y="3428623"/>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6452948" y="2860442"/>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6452948" y="229226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6452948" y="1724080"/>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3536373" y="3892699"/>
            <a:ext cx="503664" cy="646331"/>
          </a:xfrm>
          <a:prstGeom prst="rect">
            <a:avLst/>
          </a:prstGeom>
          <a:noFill/>
        </p:spPr>
        <p:txBody>
          <a:bodyPr wrap="none" rtlCol="0">
            <a:spAutoFit/>
          </a:bodyPr>
          <a:lstStyle/>
          <a:p>
            <a:r>
              <a:rPr lang="en-US" sz="36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5972290" y="3901566"/>
            <a:ext cx="503664" cy="646331"/>
          </a:xfrm>
          <a:prstGeom prst="rect">
            <a:avLst/>
          </a:prstGeom>
          <a:noFill/>
        </p:spPr>
        <p:txBody>
          <a:bodyPr wrap="none" rtlCol="0">
            <a:spAutoFit/>
          </a:bodyPr>
          <a:lstStyle/>
          <a:p>
            <a:r>
              <a:rPr lang="en-US" sz="36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3DDA1BC-33A6-0D48-846F-FEBC897DFCB8}"/>
                  </a:ext>
                </a:extLst>
              </p:cNvPr>
              <p:cNvSpPr txBox="1"/>
              <p:nvPr/>
            </p:nvSpPr>
            <p:spPr>
              <a:xfrm>
                <a:off x="7937733" y="2026814"/>
                <a:ext cx="3644667" cy="2931700"/>
              </a:xfrm>
              <a:prstGeom prst="rect">
                <a:avLst/>
              </a:prstGeom>
              <a:noFill/>
            </p:spPr>
            <p:txBody>
              <a:bodyPr wrap="square" rtlCol="0">
                <a:spAutoFit/>
              </a:bodyPr>
              <a:lstStyle/>
              <a:p>
                <a:r>
                  <a:rPr lang="en-US" sz="2636" dirty="0"/>
                  <a:t>Find an equation that predicts </a:t>
                </a:r>
                <a14:m>
                  <m:oMath xmlns:m="http://schemas.openxmlformats.org/officeDocument/2006/math">
                    <m:r>
                      <a:rPr lang="en-US" sz="2636" i="1" dirty="0" smtClean="0">
                        <a:latin typeface="Cambria Math" panose="02040503050406030204" pitchFamily="18" charset="0"/>
                      </a:rPr>
                      <m:t>𝑦</m:t>
                    </m:r>
                  </m:oMath>
                </a14:m>
                <a:r>
                  <a:rPr lang="en-US" sz="2636" dirty="0"/>
                  <a:t> based on </a:t>
                </a:r>
                <a14:m>
                  <m:oMath xmlns:m="http://schemas.openxmlformats.org/officeDocument/2006/math">
                    <m:r>
                      <a:rPr lang="en-US" sz="2636" i="1" dirty="0" smtClean="0">
                        <a:latin typeface="Cambria Math" panose="02040503050406030204" pitchFamily="18" charset="0"/>
                      </a:rPr>
                      <m:t>𝑥</m:t>
                    </m:r>
                  </m:oMath>
                </a14:m>
                <a:r>
                  <a:rPr lang="en-US" sz="2636" dirty="0"/>
                  <a:t> across the training set</a:t>
                </a:r>
              </a:p>
              <a:p>
                <a:endParaRPr lang="en-US" sz="2636" dirty="0"/>
              </a:p>
              <a:p>
                <a:r>
                  <a:rPr lang="en-US" sz="2636" dirty="0"/>
                  <a:t>We’ll begin by supposing </a:t>
                </a:r>
                <a14:m>
                  <m:oMath xmlns:m="http://schemas.openxmlformats.org/officeDocument/2006/math">
                    <m:r>
                      <a:rPr lang="en-US" sz="2636" i="1" dirty="0" smtClean="0">
                        <a:latin typeface="Cambria Math" panose="02040503050406030204" pitchFamily="18" charset="0"/>
                      </a:rPr>
                      <m:t>𝑦</m:t>
                    </m:r>
                  </m:oMath>
                </a14:m>
                <a:r>
                  <a:rPr lang="en-US" sz="2636" dirty="0"/>
                  <a:t> is binary</a:t>
                </a:r>
              </a:p>
              <a:p>
                <a:r>
                  <a:rPr lang="en-US" sz="2636" dirty="0"/>
                  <a:t>(i.e. </a:t>
                </a:r>
                <a14:m>
                  <m:oMath xmlns:m="http://schemas.openxmlformats.org/officeDocument/2006/math">
                    <m:r>
                      <a:rPr lang="en-US" sz="2636" i="1" dirty="0" smtClean="0">
                        <a:latin typeface="Cambria Math" panose="02040503050406030204" pitchFamily="18" charset="0"/>
                      </a:rPr>
                      <m:t>𝑦</m:t>
                    </m:r>
                    <m:r>
                      <a:rPr lang="en-US" sz="2636" b="0" i="1" dirty="0" smtClean="0">
                        <a:latin typeface="Cambria Math" panose="02040503050406030204" pitchFamily="18" charset="0"/>
                      </a:rPr>
                      <m:t>∈</m:t>
                    </m:r>
                    <m:r>
                      <a:rPr lang="en-US" sz="2636" i="1" dirty="0" smtClean="0">
                        <a:latin typeface="Cambria Math" panose="02040503050406030204" pitchFamily="18" charset="0"/>
                      </a:rPr>
                      <m:t>{0, 1}</m:t>
                    </m:r>
                  </m:oMath>
                </a14:m>
                <a:r>
                  <a:rPr lang="en-US" sz="2636" dirty="0"/>
                  <a:t>)</a:t>
                </a:r>
              </a:p>
            </p:txBody>
          </p:sp>
        </mc:Choice>
        <mc:Fallback xmlns="">
          <p:sp>
            <p:nvSpPr>
              <p:cNvPr id="36" name="TextBox 35">
                <a:extLst>
                  <a:ext uri="{FF2B5EF4-FFF2-40B4-BE49-F238E27FC236}">
                    <a16:creationId xmlns:a16="http://schemas.microsoft.com/office/drawing/2014/main" id="{F3DDA1BC-33A6-0D48-846F-FEBC897DFCB8}"/>
                  </a:ext>
                </a:extLst>
              </p:cNvPr>
              <p:cNvSpPr txBox="1">
                <a:spLocks noRot="1" noChangeAspect="1" noMove="1" noResize="1" noEditPoints="1" noAdjustHandles="1" noChangeArrowheads="1" noChangeShapeType="1" noTextEdit="1"/>
              </p:cNvSpPr>
              <p:nvPr/>
            </p:nvSpPr>
            <p:spPr>
              <a:xfrm>
                <a:off x="7937733" y="2026814"/>
                <a:ext cx="3644667" cy="2931700"/>
              </a:xfrm>
              <a:prstGeom prst="rect">
                <a:avLst/>
              </a:prstGeom>
              <a:blipFill>
                <a:blip r:embed="rId4"/>
                <a:stretch>
                  <a:fillRect l="-3125" t="-1732" r="-2431" b="-4762"/>
                </a:stretch>
              </a:blipFill>
            </p:spPr>
            <p:txBody>
              <a:bodyPr/>
              <a:lstStyle/>
              <a:p>
                <a:r>
                  <a:rPr lang="en-US">
                    <a:noFill/>
                  </a:rPr>
                  <a:t> </a:t>
                </a:r>
              </a:p>
            </p:txBody>
          </p:sp>
        </mc:Fallback>
      </mc:AlternateContent>
    </p:spTree>
    <p:extLst>
      <p:ext uri="{BB962C8B-B14F-4D97-AF65-F5344CB8AC3E}">
        <p14:creationId xmlns:p14="http://schemas.microsoft.com/office/powerpoint/2010/main" val="42534797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352811" y="142345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9DB9E1-43B6-E249-9D75-E82D12E3759D}"/>
                  </a:ext>
                </a:extLst>
              </p:cNvPr>
              <p:cNvSpPr txBox="1"/>
              <p:nvPr/>
            </p:nvSpPr>
            <p:spPr>
              <a:xfrm>
                <a:off x="7937733" y="2026814"/>
                <a:ext cx="3644667" cy="4148572"/>
              </a:xfrm>
              <a:prstGeom prst="rect">
                <a:avLst/>
              </a:prstGeom>
              <a:noFill/>
            </p:spPr>
            <p:txBody>
              <a:bodyPr wrap="square" rtlCol="0">
                <a:spAutoFit/>
              </a:bodyPr>
              <a:lstStyle/>
              <a:p>
                <a:r>
                  <a:rPr lang="en-US" sz="2636" dirty="0"/>
                  <a:t>Find an equation that predicts </a:t>
                </a:r>
                <a14:m>
                  <m:oMath xmlns:m="http://schemas.openxmlformats.org/officeDocument/2006/math">
                    <m:r>
                      <a:rPr lang="en-US" sz="2636" i="1" dirty="0" smtClean="0">
                        <a:latin typeface="Cambria Math" panose="02040503050406030204" pitchFamily="18" charset="0"/>
                      </a:rPr>
                      <m:t>𝑦</m:t>
                    </m:r>
                  </m:oMath>
                </a14:m>
                <a:r>
                  <a:rPr lang="en-US" sz="2636" dirty="0"/>
                  <a:t> based on </a:t>
                </a:r>
                <a14:m>
                  <m:oMath xmlns:m="http://schemas.openxmlformats.org/officeDocument/2006/math">
                    <m:r>
                      <a:rPr lang="en-US" sz="2636" i="1" dirty="0" smtClean="0">
                        <a:latin typeface="Cambria Math" panose="02040503050406030204" pitchFamily="18" charset="0"/>
                      </a:rPr>
                      <m:t>𝑥</m:t>
                    </m:r>
                  </m:oMath>
                </a14:m>
                <a:r>
                  <a:rPr lang="en-US" sz="2636" dirty="0"/>
                  <a:t> across the training set</a:t>
                </a:r>
              </a:p>
              <a:p>
                <a:endParaRPr lang="en-US" sz="2636" dirty="0"/>
              </a:p>
              <a:p>
                <a:r>
                  <a:rPr lang="en-US" sz="2636" dirty="0"/>
                  <a:t>We’ll begin by supposing </a:t>
                </a:r>
                <a14:m>
                  <m:oMath xmlns:m="http://schemas.openxmlformats.org/officeDocument/2006/math">
                    <m:r>
                      <a:rPr lang="en-US" sz="2636" i="1" dirty="0" smtClean="0">
                        <a:latin typeface="Cambria Math" panose="02040503050406030204" pitchFamily="18" charset="0"/>
                      </a:rPr>
                      <m:t>𝑦</m:t>
                    </m:r>
                  </m:oMath>
                </a14:m>
                <a:r>
                  <a:rPr lang="en-US" sz="2636" dirty="0"/>
                  <a:t> is binary</a:t>
                </a:r>
              </a:p>
              <a:p>
                <a:r>
                  <a:rPr lang="en-US" sz="2636" dirty="0"/>
                  <a:t>(i.e. </a:t>
                </a:r>
                <a14:m>
                  <m:oMath xmlns:m="http://schemas.openxmlformats.org/officeDocument/2006/math">
                    <m:r>
                      <a:rPr lang="en-US" sz="2636" i="1" dirty="0" smtClean="0">
                        <a:latin typeface="Cambria Math" panose="02040503050406030204" pitchFamily="18" charset="0"/>
                      </a:rPr>
                      <m:t>𝑦</m:t>
                    </m:r>
                    <m:r>
                      <a:rPr lang="en-US" sz="2636" b="0" i="1" dirty="0" smtClean="0">
                        <a:latin typeface="Cambria Math" panose="02040503050406030204" pitchFamily="18" charset="0"/>
                      </a:rPr>
                      <m:t>∈</m:t>
                    </m:r>
                    <m:r>
                      <a:rPr lang="en-US" sz="2636" i="1" dirty="0" smtClean="0">
                        <a:latin typeface="Cambria Math" panose="02040503050406030204" pitchFamily="18" charset="0"/>
                      </a:rPr>
                      <m:t>{0, 1}</m:t>
                    </m:r>
                  </m:oMath>
                </a14:m>
                <a:r>
                  <a:rPr lang="en-US" sz="2636" dirty="0"/>
                  <a:t>)</a:t>
                </a:r>
              </a:p>
              <a:p>
                <a:endParaRPr lang="en-US" sz="2636" dirty="0"/>
              </a:p>
              <a:p>
                <a:endParaRPr lang="en-US" sz="2636" dirty="0"/>
              </a:p>
              <a:p>
                <a:r>
                  <a:rPr lang="en-US" sz="2636" dirty="0"/>
                  <a:t>&lt;- Learn to predict new </a:t>
                </a:r>
                <a14:m>
                  <m:oMath xmlns:m="http://schemas.openxmlformats.org/officeDocument/2006/math">
                    <m:r>
                      <a:rPr lang="en-US" sz="2636" i="1" dirty="0" smtClean="0">
                        <a:latin typeface="Cambria Math" panose="02040503050406030204" pitchFamily="18" charset="0"/>
                      </a:rPr>
                      <m:t>𝑦</m:t>
                    </m:r>
                  </m:oMath>
                </a14:m>
                <a:endParaRPr lang="en-US" sz="2636" dirty="0"/>
              </a:p>
            </p:txBody>
          </p:sp>
        </mc:Choice>
        <mc:Fallback xmlns="">
          <p:sp>
            <p:nvSpPr>
              <p:cNvPr id="2" name="TextBox 1">
                <a:extLst>
                  <a:ext uri="{FF2B5EF4-FFF2-40B4-BE49-F238E27FC236}">
                    <a16:creationId xmlns:a16="http://schemas.microsoft.com/office/drawing/2014/main" id="{A89DB9E1-43B6-E249-9D75-E82D12E3759D}"/>
                  </a:ext>
                </a:extLst>
              </p:cNvPr>
              <p:cNvSpPr txBox="1">
                <a:spLocks noRot="1" noChangeAspect="1" noMove="1" noResize="1" noEditPoints="1" noAdjustHandles="1" noChangeArrowheads="1" noChangeShapeType="1" noTextEdit="1"/>
              </p:cNvSpPr>
              <p:nvPr/>
            </p:nvSpPr>
            <p:spPr>
              <a:xfrm>
                <a:off x="7937733" y="2026814"/>
                <a:ext cx="3644667" cy="4148572"/>
              </a:xfrm>
              <a:prstGeom prst="rect">
                <a:avLst/>
              </a:prstGeom>
              <a:blipFill>
                <a:blip r:embed="rId3"/>
                <a:stretch>
                  <a:fillRect l="-3125" t="-1223" r="-2431" b="-27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4"/>
          <a:stretch>
            <a:fillRect/>
          </a:stretch>
        </p:blipFill>
        <p:spPr>
          <a:xfrm flipV="1">
            <a:off x="2006296" y="1506153"/>
            <a:ext cx="4321392" cy="440075"/>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4"/>
          <a:stretch>
            <a:fillRect/>
          </a:stretch>
        </p:blipFill>
        <p:spPr>
          <a:xfrm flipV="1">
            <a:off x="2006296" y="4747890"/>
            <a:ext cx="4321392" cy="440075"/>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4"/>
          <a:stretch>
            <a:fillRect/>
          </a:stretch>
        </p:blipFill>
        <p:spPr>
          <a:xfrm flipV="1">
            <a:off x="2006296" y="4179709"/>
            <a:ext cx="4321392" cy="440075"/>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4"/>
          <a:stretch>
            <a:fillRect/>
          </a:stretch>
        </p:blipFill>
        <p:spPr>
          <a:xfrm flipV="1">
            <a:off x="2006296" y="2074334"/>
            <a:ext cx="4321392" cy="440075"/>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4"/>
          <a:stretch>
            <a:fillRect/>
          </a:stretch>
        </p:blipFill>
        <p:spPr>
          <a:xfrm flipV="1">
            <a:off x="2006296" y="2642515"/>
            <a:ext cx="4321392" cy="440075"/>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4"/>
          <a:stretch>
            <a:fillRect/>
          </a:stretch>
        </p:blipFill>
        <p:spPr>
          <a:xfrm flipV="1">
            <a:off x="2006296" y="3210696"/>
            <a:ext cx="4321392" cy="440075"/>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352811" y="4097012"/>
            <a:ext cx="69662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352811" y="1991637"/>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352811" y="4665193"/>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352811" y="3127999"/>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352811" y="2559818"/>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6452948" y="4665193"/>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y</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6452948" y="4097012"/>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6452948" y="3127999"/>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6452948" y="2559818"/>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6452948" y="1991637"/>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6452948" y="142345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3536373" y="3592075"/>
            <a:ext cx="503664" cy="646331"/>
          </a:xfrm>
          <a:prstGeom prst="rect">
            <a:avLst/>
          </a:prstGeom>
          <a:noFill/>
        </p:spPr>
        <p:txBody>
          <a:bodyPr wrap="none" rtlCol="0">
            <a:spAutoFit/>
          </a:bodyPr>
          <a:lstStyle/>
          <a:p>
            <a:r>
              <a:rPr lang="en-US" sz="36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5972290" y="3600942"/>
            <a:ext cx="503664" cy="646331"/>
          </a:xfrm>
          <a:prstGeom prst="rect">
            <a:avLst/>
          </a:prstGeom>
          <a:noFill/>
        </p:spPr>
        <p:txBody>
          <a:bodyPr wrap="none" rtlCol="0">
            <a:spAutoFit/>
          </a:bodyPr>
          <a:lstStyle/>
          <a:p>
            <a:r>
              <a:rPr lang="en-US" sz="3600" dirty="0"/>
              <a:t>…</a:t>
            </a:r>
          </a:p>
        </p:txBody>
      </p:sp>
      <mc:AlternateContent xmlns:mc="http://schemas.openxmlformats.org/markup-compatibility/2006" xmlns:a14="http://schemas.microsoft.com/office/drawing/2010/main">
        <mc:Choice Requires="a14">
          <p:sp>
            <p:nvSpPr>
              <p:cNvPr id="27" name="Title 28">
                <a:extLst>
                  <a:ext uri="{FF2B5EF4-FFF2-40B4-BE49-F238E27FC236}">
                    <a16:creationId xmlns:a16="http://schemas.microsoft.com/office/drawing/2014/main" id="{AA5FECB6-0AC9-5941-8372-FA5CAE748FF4}"/>
                  </a:ext>
                </a:extLst>
              </p:cNvPr>
              <p:cNvSpPr>
                <a:spLocks noGrp="1"/>
              </p:cNvSpPr>
              <p:nvPr>
                <p:ph type="title"/>
              </p:nvPr>
            </p:nvSpPr>
            <p:spPr/>
            <p:txBody>
              <a:bodyPr>
                <a:normAutofit/>
              </a:bodyPr>
              <a:lstStyle/>
              <a:p>
                <a:r>
                  <a:rPr lang="en-US" dirty="0"/>
                  <a:t>Making Predictions for New </a:t>
                </a:r>
                <a14:m>
                  <m:oMath xmlns:m="http://schemas.openxmlformats.org/officeDocument/2006/math">
                    <m:r>
                      <a:rPr lang="en-US" i="1" dirty="0" smtClean="0">
                        <a:latin typeface="Cambria Math" panose="02040503050406030204" pitchFamily="18" charset="0"/>
                      </a:rPr>
                      <m:t>𝑥</m:t>
                    </m:r>
                  </m:oMath>
                </a14:m>
                <a:endParaRPr lang="en-US" dirty="0"/>
              </a:p>
            </p:txBody>
          </p:sp>
        </mc:Choice>
        <mc:Fallback xmlns="">
          <p:sp>
            <p:nvSpPr>
              <p:cNvPr id="27" name="Title 28">
                <a:extLst>
                  <a:ext uri="{FF2B5EF4-FFF2-40B4-BE49-F238E27FC236}">
                    <a16:creationId xmlns:a16="http://schemas.microsoft.com/office/drawing/2014/main" id="{AA5FECB6-0AC9-5941-8372-FA5CAE748FF4}"/>
                  </a:ext>
                </a:extLst>
              </p:cNvPr>
              <p:cNvSpPr>
                <a:spLocks noGrp="1" noRot="1" noChangeAspect="1" noMove="1" noResize="1" noEditPoints="1" noAdjustHandles="1" noChangeArrowheads="1" noChangeShapeType="1" noTextEdit="1"/>
              </p:cNvSpPr>
              <p:nvPr>
                <p:ph type="title"/>
              </p:nvPr>
            </p:nvSpPr>
            <p:spPr>
              <a:xfrm>
                <a:off x="609600" y="274639"/>
                <a:ext cx="10972800" cy="1143000"/>
              </a:xfrm>
              <a:blipFill>
                <a:blip r:embed="rId5"/>
                <a:stretch>
                  <a:fillRect t="-7692" b="-27473"/>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54151142-EC40-B844-9BD4-5BB502118E87}"/>
              </a:ext>
            </a:extLst>
          </p:cNvPr>
          <p:cNvPicPr>
            <a:picLocks noChangeAspect="1"/>
          </p:cNvPicPr>
          <p:nvPr/>
        </p:nvPicPr>
        <p:blipFill>
          <a:blip r:embed="rId4"/>
          <a:stretch>
            <a:fillRect/>
          </a:stretch>
        </p:blipFill>
        <p:spPr>
          <a:xfrm flipV="1">
            <a:off x="2006296" y="5691039"/>
            <a:ext cx="4321392" cy="440075"/>
          </a:xfrm>
          <a:prstGeom prst="rect">
            <a:avLst/>
          </a:prstGeom>
        </p:spPr>
      </p:pic>
      <p:sp>
        <p:nvSpPr>
          <p:cNvPr id="34" name="TextBox 33">
            <a:extLst>
              <a:ext uri="{FF2B5EF4-FFF2-40B4-BE49-F238E27FC236}">
                <a16:creationId xmlns:a16="http://schemas.microsoft.com/office/drawing/2014/main" id="{791F0AF4-9E4E-2442-8A67-44BD0BC3EABF}"/>
              </a:ext>
            </a:extLst>
          </p:cNvPr>
          <p:cNvSpPr txBox="1"/>
          <p:nvPr/>
        </p:nvSpPr>
        <p:spPr>
          <a:xfrm>
            <a:off x="1310386" y="5608342"/>
            <a:ext cx="781474"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B9BDD1C-3CC2-FC46-942A-54E15F48CE28}"/>
              </a:ext>
            </a:extLst>
          </p:cNvPr>
          <p:cNvSpPr txBox="1"/>
          <p:nvPr/>
        </p:nvSpPr>
        <p:spPr>
          <a:xfrm>
            <a:off x="6452948" y="5608342"/>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2D8C2377-E4E5-0A4A-B2B6-8716D5AAF77E}"/>
              </a:ext>
            </a:extLst>
          </p:cNvPr>
          <p:cNvCxnSpPr/>
          <p:nvPr/>
        </p:nvCxnSpPr>
        <p:spPr>
          <a:xfrm>
            <a:off x="722334" y="5411244"/>
            <a:ext cx="6993699"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60804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DF2E-A339-C543-AB73-A15A8F49902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35F0509-8EB3-5F40-89E4-CB193519C599}"/>
              </a:ext>
            </a:extLst>
          </p:cNvPr>
          <p:cNvSpPr>
            <a:spLocks noGrp="1"/>
          </p:cNvSpPr>
          <p:nvPr>
            <p:ph idx="1"/>
          </p:nvPr>
        </p:nvSpPr>
        <p:spPr>
          <a:xfrm>
            <a:off x="838200" y="1825625"/>
            <a:ext cx="10515600" cy="4667250"/>
          </a:xfrm>
        </p:spPr>
        <p:txBody>
          <a:bodyPr>
            <a:normAutofit/>
          </a:bodyPr>
          <a:lstStyle/>
          <a:p>
            <a:r>
              <a:rPr lang="en-US" dirty="0"/>
              <a:t>The data science techniques we will consider in this course, from computer vision to natural language processing, are all examples of </a:t>
            </a:r>
            <a:r>
              <a:rPr lang="en-US" i="1" dirty="0"/>
              <a:t>predictive models</a:t>
            </a:r>
            <a:r>
              <a:rPr lang="en-US" dirty="0"/>
              <a:t>.</a:t>
            </a:r>
          </a:p>
          <a:p>
            <a:endParaRPr lang="en-US" dirty="0"/>
          </a:p>
          <a:p>
            <a:r>
              <a:rPr lang="en-US" dirty="0"/>
              <a:t>The predictive model is the </a:t>
            </a:r>
            <a:r>
              <a:rPr lang="en-US" i="1" dirty="0"/>
              <a:t>machine </a:t>
            </a:r>
            <a:r>
              <a:rPr lang="en-US" dirty="0"/>
              <a:t>in machine learning. It is a specific mathematical equation that is learned from historical data and evaluated by applying it to additional data not used in training.</a:t>
            </a:r>
          </a:p>
          <a:p>
            <a:endParaRPr lang="en-US" dirty="0"/>
          </a:p>
          <a:p>
            <a:r>
              <a:rPr lang="en-US" dirty="0"/>
              <a:t>Predictive models can be very simple or very complex. As a rule of thumb, we want to </a:t>
            </a:r>
            <a:r>
              <a:rPr lang="en-US" u="sng" dirty="0"/>
              <a:t>use the simplest model that performs well</a:t>
            </a:r>
            <a:r>
              <a:rPr lang="en-US" dirty="0"/>
              <a:t>.</a:t>
            </a:r>
          </a:p>
        </p:txBody>
      </p:sp>
    </p:spTree>
    <p:extLst>
      <p:ext uri="{BB962C8B-B14F-4D97-AF65-F5344CB8AC3E}">
        <p14:creationId xmlns:p14="http://schemas.microsoft.com/office/powerpoint/2010/main" val="3554039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898"/>
            <a:ext cx="10972800" cy="1143000"/>
          </a:xfrm>
        </p:spPr>
        <p:txBody>
          <a:bodyPr>
            <a:noAutofit/>
          </a:bodyPr>
          <a:lstStyle/>
          <a:p>
            <a:pPr algn="ctr"/>
            <a:r>
              <a:rPr lang="en-US" sz="4000" dirty="0"/>
              <a:t>Biomedical Text Processing</a:t>
            </a:r>
          </a:p>
        </p:txBody>
      </p:sp>
      <p:pic>
        <p:nvPicPr>
          <p:cNvPr id="5" name="Picture 4"/>
          <p:cNvPicPr>
            <a:picLocks noChangeAspect="1"/>
          </p:cNvPicPr>
          <p:nvPr/>
        </p:nvPicPr>
        <p:blipFill>
          <a:blip r:embed="rId3"/>
          <a:stretch>
            <a:fillRect/>
          </a:stretch>
        </p:blipFill>
        <p:spPr>
          <a:xfrm>
            <a:off x="5711733" y="1417639"/>
            <a:ext cx="6202681" cy="3740377"/>
          </a:xfrm>
          <a:prstGeom prst="rect">
            <a:avLst/>
          </a:prstGeom>
        </p:spPr>
      </p:pic>
      <p:sp>
        <p:nvSpPr>
          <p:cNvPr id="6" name="TextBox 5"/>
          <p:cNvSpPr txBox="1"/>
          <p:nvPr/>
        </p:nvSpPr>
        <p:spPr>
          <a:xfrm>
            <a:off x="5711733" y="5404757"/>
            <a:ext cx="6399572" cy="646331"/>
          </a:xfrm>
          <a:prstGeom prst="rect">
            <a:avLst/>
          </a:prstGeom>
          <a:noFill/>
        </p:spPr>
        <p:txBody>
          <a:bodyPr wrap="none" rtlCol="0">
            <a:spAutoFit/>
          </a:bodyPr>
          <a:lstStyle/>
          <a:p>
            <a:r>
              <a:rPr lang="en-US" b="1" dirty="0"/>
              <a:t>De-identification of patient notes with recurrent neural networks</a:t>
            </a:r>
          </a:p>
          <a:p>
            <a:r>
              <a:rPr lang="en-US" dirty="0"/>
              <a:t>JAMIA 24(3), 2017, 596–606</a:t>
            </a:r>
          </a:p>
        </p:txBody>
      </p:sp>
      <p:pic>
        <p:nvPicPr>
          <p:cNvPr id="6146" name="Picture 2" descr="https://images.radiopaedia.org/images/1000/27c88bec9b8ef395f60b33a8ad3a30_big_gallery.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00429" y="1894086"/>
            <a:ext cx="3566987" cy="44675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00429" y="5900019"/>
            <a:ext cx="3566987" cy="461665"/>
          </a:xfrm>
          <a:prstGeom prst="rect">
            <a:avLst/>
          </a:prstGeom>
          <a:noFill/>
        </p:spPr>
        <p:txBody>
          <a:bodyPr wrap="square" rtlCol="0">
            <a:spAutoFit/>
          </a:bodyPr>
          <a:lstStyle/>
          <a:p>
            <a:r>
              <a:rPr lang="en-US" sz="1200" dirty="0">
                <a:solidFill>
                  <a:schemeClr val="bg1"/>
                </a:solidFill>
              </a:rPr>
              <a:t>Mass effect from extradural hemorrhage</a:t>
            </a:r>
          </a:p>
          <a:p>
            <a:r>
              <a:rPr lang="en-US" sz="1200" dirty="0">
                <a:solidFill>
                  <a:schemeClr val="bg1"/>
                </a:solidFill>
              </a:rPr>
              <a:t>https://radiopaedia.org</a:t>
            </a:r>
          </a:p>
        </p:txBody>
      </p:sp>
      <p:sp>
        <p:nvSpPr>
          <p:cNvPr id="9" name="TextBox 8"/>
          <p:cNvSpPr txBox="1"/>
          <p:nvPr/>
        </p:nvSpPr>
        <p:spPr>
          <a:xfrm>
            <a:off x="703248" y="1170898"/>
            <a:ext cx="5008485" cy="646331"/>
          </a:xfrm>
          <a:prstGeom prst="rect">
            <a:avLst/>
          </a:prstGeom>
          <a:noFill/>
        </p:spPr>
        <p:txBody>
          <a:bodyPr wrap="square" rtlCol="0">
            <a:spAutoFit/>
          </a:bodyPr>
          <a:lstStyle/>
          <a:p>
            <a:r>
              <a:rPr lang="en-US" b="1" dirty="0"/>
              <a:t>Classification of radiology reports using neural attention models, </a:t>
            </a:r>
            <a:r>
              <a:rPr lang="en-US" i="1" dirty="0"/>
              <a:t>IJCNN 2017 </a:t>
            </a:r>
            <a:endParaRPr lang="en-US" dirty="0"/>
          </a:p>
        </p:txBody>
      </p:sp>
    </p:spTree>
    <p:extLst>
      <p:ext uri="{BB962C8B-B14F-4D97-AF65-F5344CB8AC3E}">
        <p14:creationId xmlns:p14="http://schemas.microsoft.com/office/powerpoint/2010/main" val="456424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C54B-0C58-6640-B348-24F5274F30B2}"/>
              </a:ext>
            </a:extLst>
          </p:cNvPr>
          <p:cNvSpPr>
            <a:spLocks noGrp="1"/>
          </p:cNvSpPr>
          <p:nvPr>
            <p:ph type="title"/>
          </p:nvPr>
        </p:nvSpPr>
        <p:spPr>
          <a:xfrm>
            <a:off x="0" y="71489"/>
            <a:ext cx="12192000" cy="1143000"/>
          </a:xfrm>
        </p:spPr>
        <p:txBody>
          <a:bodyPr>
            <a:noAutofit/>
          </a:bodyPr>
          <a:lstStyle/>
          <a:p>
            <a:pPr algn="ctr"/>
            <a:r>
              <a:rPr lang="en-US" sz="4000" dirty="0"/>
              <a:t>Sequential Prediction and Decision-Making Algorithms</a:t>
            </a:r>
          </a:p>
        </p:txBody>
      </p:sp>
      <p:pic>
        <p:nvPicPr>
          <p:cNvPr id="1026" name="Picture 2" descr="Image result for artificial pancrea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7657" y="2631030"/>
            <a:ext cx="5538343" cy="29076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71829" y="1847473"/>
            <a:ext cx="3413884" cy="646331"/>
          </a:xfrm>
          <a:prstGeom prst="rect">
            <a:avLst/>
          </a:prstGeom>
          <a:noFill/>
        </p:spPr>
        <p:txBody>
          <a:bodyPr wrap="none" rtlCol="0">
            <a:spAutoFit/>
          </a:bodyPr>
          <a:lstStyle/>
          <a:p>
            <a:pPr algn="ctr"/>
            <a:r>
              <a:rPr lang="en-US" b="1" dirty="0"/>
              <a:t>Closed-loop blood glucose control</a:t>
            </a:r>
          </a:p>
          <a:p>
            <a:pPr algn="ctr"/>
            <a:r>
              <a:rPr lang="en-US" b="1" dirty="0"/>
              <a:t>(“artificial pancreas”)</a:t>
            </a:r>
          </a:p>
        </p:txBody>
      </p:sp>
      <p:sp>
        <p:nvSpPr>
          <p:cNvPr id="4" name="Rectangle 3"/>
          <p:cNvSpPr/>
          <p:nvPr/>
        </p:nvSpPr>
        <p:spPr>
          <a:xfrm>
            <a:off x="162337" y="5675888"/>
            <a:ext cx="6427439" cy="338554"/>
          </a:xfrm>
          <a:prstGeom prst="rect">
            <a:avLst/>
          </a:prstGeom>
        </p:spPr>
        <p:txBody>
          <a:bodyPr wrap="square">
            <a:spAutoFit/>
          </a:bodyPr>
          <a:lstStyle/>
          <a:p>
            <a:pPr algn="ctr"/>
            <a:r>
              <a:rPr lang="en-US" sz="1600" dirty="0"/>
              <a:t>https://www.mayo.edu/research/labs/artificial-pancreas/overview</a:t>
            </a:r>
          </a:p>
        </p:txBody>
      </p:sp>
      <p:pic>
        <p:nvPicPr>
          <p:cNvPr id="6" name="Picture 2" descr="https://sandpit.bmj.com/graphics/2016/sepsisSOTA/sepsis-v13.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096000" y="1255293"/>
            <a:ext cx="5638933" cy="3496138"/>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117815" y="2300934"/>
            <a:ext cx="1229003" cy="1184528"/>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le 7"/>
          <p:cNvSpPr/>
          <p:nvPr/>
        </p:nvSpPr>
        <p:spPr>
          <a:xfrm>
            <a:off x="7368633" y="1547890"/>
            <a:ext cx="1216065" cy="1437184"/>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7034038" y="4751431"/>
            <a:ext cx="3762889" cy="646331"/>
          </a:xfrm>
          <a:prstGeom prst="rect">
            <a:avLst/>
          </a:prstGeom>
          <a:noFill/>
        </p:spPr>
        <p:txBody>
          <a:bodyPr wrap="none" rtlCol="0">
            <a:spAutoFit/>
          </a:bodyPr>
          <a:lstStyle/>
          <a:p>
            <a:pPr algn="ctr"/>
            <a:r>
              <a:rPr lang="en-US" b="1" dirty="0"/>
              <a:t>Fluid and vasopressor administration </a:t>
            </a:r>
          </a:p>
          <a:p>
            <a:pPr algn="ctr"/>
            <a:r>
              <a:rPr lang="en-US" b="1" dirty="0"/>
              <a:t>for sepsis treatment</a:t>
            </a:r>
          </a:p>
        </p:txBody>
      </p:sp>
      <p:sp>
        <p:nvSpPr>
          <p:cNvPr id="10" name="Rectangle 9"/>
          <p:cNvSpPr/>
          <p:nvPr/>
        </p:nvSpPr>
        <p:spPr>
          <a:xfrm>
            <a:off x="6419154" y="5634726"/>
            <a:ext cx="4992624" cy="523220"/>
          </a:xfrm>
          <a:prstGeom prst="rect">
            <a:avLst/>
          </a:prstGeom>
        </p:spPr>
        <p:txBody>
          <a:bodyPr wrap="square">
            <a:spAutoFit/>
          </a:bodyPr>
          <a:lstStyle/>
          <a:p>
            <a:r>
              <a:rPr lang="en-US" sz="1400" dirty="0">
                <a:solidFill>
                  <a:srgbClr val="222222"/>
                </a:solidFill>
                <a:latin typeface="Arial" panose="020B0604020202020204" pitchFamily="34" charset="0"/>
              </a:rPr>
              <a:t>Gotts JE, </a:t>
            </a:r>
            <a:r>
              <a:rPr lang="en-US" sz="1400" dirty="0" err="1">
                <a:solidFill>
                  <a:srgbClr val="222222"/>
                </a:solidFill>
                <a:latin typeface="Arial" panose="020B0604020202020204" pitchFamily="34" charset="0"/>
              </a:rPr>
              <a:t>Matthay</a:t>
            </a:r>
            <a:r>
              <a:rPr lang="en-US" sz="1400" dirty="0">
                <a:solidFill>
                  <a:srgbClr val="222222"/>
                </a:solidFill>
                <a:latin typeface="Arial" panose="020B0604020202020204" pitchFamily="34" charset="0"/>
              </a:rPr>
              <a:t> MA. Sepsis: pathophysiology and clinical management. </a:t>
            </a:r>
            <a:r>
              <a:rPr lang="en-US" sz="1400" dirty="0" err="1">
                <a:solidFill>
                  <a:srgbClr val="222222"/>
                </a:solidFill>
                <a:latin typeface="Arial" panose="020B0604020202020204" pitchFamily="34" charset="0"/>
              </a:rPr>
              <a:t>bmj</a:t>
            </a:r>
            <a:r>
              <a:rPr lang="en-US" sz="1400" dirty="0">
                <a:solidFill>
                  <a:srgbClr val="222222"/>
                </a:solidFill>
                <a:latin typeface="Arial" panose="020B0604020202020204" pitchFamily="34" charset="0"/>
              </a:rPr>
              <a:t>. 2016 May 23;353(i1585).</a:t>
            </a:r>
            <a:endParaRPr lang="en-US" sz="1400" dirty="0"/>
          </a:p>
        </p:txBody>
      </p:sp>
    </p:spTree>
    <p:extLst>
      <p:ext uri="{BB962C8B-B14F-4D97-AF65-F5344CB8AC3E}">
        <p14:creationId xmlns:p14="http://schemas.microsoft.com/office/powerpoint/2010/main" val="15129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08BB-BF3B-E140-916F-7A36BD507C85}"/>
              </a:ext>
            </a:extLst>
          </p:cNvPr>
          <p:cNvSpPr>
            <a:spLocks noGrp="1"/>
          </p:cNvSpPr>
          <p:nvPr>
            <p:ph type="title"/>
          </p:nvPr>
        </p:nvSpPr>
        <p:spPr>
          <a:xfrm>
            <a:off x="914400" y="2177170"/>
            <a:ext cx="10363200" cy="2503659"/>
          </a:xfrm>
        </p:spPr>
        <p:txBody>
          <a:bodyPr>
            <a:normAutofit/>
          </a:bodyPr>
          <a:lstStyle/>
          <a:p>
            <a:pPr algn="ctr"/>
            <a:r>
              <a:rPr lang="en-US" sz="4267" dirty="0"/>
              <a:t>In each of these cases, we have a machine that receives data and makes a related prediction:</a:t>
            </a:r>
            <a:br>
              <a:rPr lang="en-US" sz="4267" dirty="0"/>
            </a:br>
            <a:br>
              <a:rPr lang="en-US" sz="4267" dirty="0"/>
            </a:br>
            <a:r>
              <a:rPr lang="en-US" sz="4267" dirty="0"/>
              <a:t>a “predictive model”</a:t>
            </a:r>
          </a:p>
        </p:txBody>
      </p:sp>
    </p:spTree>
    <p:extLst>
      <p:ext uri="{BB962C8B-B14F-4D97-AF65-F5344CB8AC3E}">
        <p14:creationId xmlns:p14="http://schemas.microsoft.com/office/powerpoint/2010/main" val="1299473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8C3235-6DCE-8140-93D4-47C68B213675}"/>
              </a:ext>
            </a:extLst>
          </p:cNvPr>
          <p:cNvSpPr/>
          <p:nvPr/>
        </p:nvSpPr>
        <p:spPr>
          <a:xfrm>
            <a:off x="2146301" y="1468439"/>
            <a:ext cx="3479800" cy="3522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711029" y="3544366"/>
            <a:ext cx="350344" cy="347980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retinal image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3210678"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referrable diabetic retinopathy</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14" name="Picture 13" descr="Cover">
            <a:extLst>
              <a:ext uri="{FF2B5EF4-FFF2-40B4-BE49-F238E27FC236}">
                <a16:creationId xmlns:a16="http://schemas.microsoft.com/office/drawing/2014/main" id="{537A91F6-53A6-2F45-BFF7-32E00B2E46F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215571" y="1586433"/>
            <a:ext cx="3289301" cy="326072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2004C370-95FF-1047-B986-B06FCDF88F5F}"/>
              </a:ext>
            </a:extLst>
          </p:cNvPr>
          <p:cNvCxnSpPr>
            <a:stCxn id="3" idx="3"/>
            <a:endCxn id="13" idx="1"/>
          </p:cNvCxnSpPr>
          <p:nvPr/>
        </p:nvCxnSpPr>
        <p:spPr>
          <a:xfrm flipV="1">
            <a:off x="5626101" y="3229768"/>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itle 1">
            <a:extLst>
              <a:ext uri="{FF2B5EF4-FFF2-40B4-BE49-F238E27FC236}">
                <a16:creationId xmlns:a16="http://schemas.microsoft.com/office/drawing/2014/main" id="{67B5E01F-7CE1-DF47-ACC4-31AA3D8318B0}"/>
              </a:ext>
            </a:extLst>
          </p:cNvPr>
          <p:cNvSpPr>
            <a:spLocks noGrp="1"/>
          </p:cNvSpPr>
          <p:nvPr>
            <p:ph type="title"/>
          </p:nvPr>
        </p:nvSpPr>
        <p:spPr>
          <a:xfrm>
            <a:off x="0" y="334329"/>
            <a:ext cx="12192000" cy="903582"/>
          </a:xfrm>
        </p:spPr>
        <p:txBody>
          <a:bodyPr>
            <a:normAutofit/>
          </a:bodyPr>
          <a:lstStyle/>
          <a:p>
            <a:pPr algn="ctr"/>
            <a:r>
              <a:rPr lang="en-US" sz="4000" dirty="0"/>
              <a:t>image -&gt; prediction: computer vision</a:t>
            </a:r>
          </a:p>
        </p:txBody>
      </p:sp>
    </p:spTree>
    <p:extLst>
      <p:ext uri="{BB962C8B-B14F-4D97-AF65-F5344CB8AC3E}">
        <p14:creationId xmlns:p14="http://schemas.microsoft.com/office/powerpoint/2010/main" val="669962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eft Brace 7">
            <a:extLst>
              <a:ext uri="{FF2B5EF4-FFF2-40B4-BE49-F238E27FC236}">
                <a16:creationId xmlns:a16="http://schemas.microsoft.com/office/drawing/2014/main" id="{E33066B2-0A7C-8A4E-AC35-E6F80161D0E4}"/>
              </a:ext>
            </a:extLst>
          </p:cNvPr>
          <p:cNvSpPr/>
          <p:nvPr/>
        </p:nvSpPr>
        <p:spPr>
          <a:xfrm rot="16200000">
            <a:off x="2962884" y="1589830"/>
            <a:ext cx="350344" cy="4671292"/>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1804639" y="406573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clinical note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793988"/>
            <a:ext cx="3210678"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autism risk</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3034533"/>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p:cNvCxnSpPr>
          <p:nvPr/>
        </p:nvCxnSpPr>
        <p:spPr>
          <a:xfrm flipV="1">
            <a:off x="5626101" y="3388460"/>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6E307900-68AB-0445-B10C-AFE1FC09CBD9}"/>
              </a:ext>
            </a:extLst>
          </p:cNvPr>
          <p:cNvPicPr>
            <a:picLocks noChangeAspect="1"/>
          </p:cNvPicPr>
          <p:nvPr/>
        </p:nvPicPr>
        <p:blipFill rotWithShape="1">
          <a:blip r:embed="rId3"/>
          <a:srcRect t="24185" r="12977" b="62214"/>
          <a:stretch/>
        </p:blipFill>
        <p:spPr>
          <a:xfrm>
            <a:off x="641820" y="3067403"/>
            <a:ext cx="4831882" cy="525185"/>
          </a:xfrm>
          <a:prstGeom prst="rect">
            <a:avLst/>
          </a:prstGeom>
        </p:spPr>
      </p:pic>
      <p:sp>
        <p:nvSpPr>
          <p:cNvPr id="14" name="Title 1">
            <a:extLst>
              <a:ext uri="{FF2B5EF4-FFF2-40B4-BE49-F238E27FC236}">
                <a16:creationId xmlns:a16="http://schemas.microsoft.com/office/drawing/2014/main" id="{8F3EF066-0A84-2D4B-9EE0-647BBF9B9ACB}"/>
              </a:ext>
            </a:extLst>
          </p:cNvPr>
          <p:cNvSpPr>
            <a:spLocks noGrp="1"/>
          </p:cNvSpPr>
          <p:nvPr>
            <p:ph type="title"/>
          </p:nvPr>
        </p:nvSpPr>
        <p:spPr>
          <a:xfrm>
            <a:off x="0" y="334329"/>
            <a:ext cx="12192000" cy="903582"/>
          </a:xfrm>
        </p:spPr>
        <p:txBody>
          <a:bodyPr>
            <a:normAutofit/>
          </a:bodyPr>
          <a:lstStyle/>
          <a:p>
            <a:pPr algn="ctr"/>
            <a:r>
              <a:rPr lang="en-US" sz="4000" dirty="0"/>
              <a:t>text -&gt; prediction: natural language processing</a:t>
            </a:r>
          </a:p>
        </p:txBody>
      </p:sp>
    </p:spTree>
    <p:extLst>
      <p:ext uri="{BB962C8B-B14F-4D97-AF65-F5344CB8AC3E}">
        <p14:creationId xmlns:p14="http://schemas.microsoft.com/office/powerpoint/2010/main" val="2328583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226365"/>
            <a:ext cx="12192000" cy="867381"/>
          </a:xfrm>
        </p:spPr>
        <p:txBody>
          <a:bodyPr>
            <a:normAutofit fontScale="90000"/>
          </a:bodyPr>
          <a:lstStyle/>
          <a:p>
            <a:pPr algn="ctr"/>
            <a:r>
              <a:rPr lang="en-US" dirty="0"/>
              <a:t>“state of the world” -&gt; next action: reinforcement learning</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711029" y="3544366"/>
            <a:ext cx="350344" cy="347980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Go board state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3210678"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next move</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3" idx="1"/>
          </p:cNvCxnSpPr>
          <p:nvPr/>
        </p:nvCxnSpPr>
        <p:spPr>
          <a:xfrm flipV="1">
            <a:off x="5626101" y="3229768"/>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2" descr="AlphaGo in China | DeepMind">
            <a:extLst>
              <a:ext uri="{FF2B5EF4-FFF2-40B4-BE49-F238E27FC236}">
                <a16:creationId xmlns:a16="http://schemas.microsoft.com/office/drawing/2014/main" id="{35C6A04F-1FF3-4241-A41A-FEED3FA4A8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621"/>
          <a:stretch/>
        </p:blipFill>
        <p:spPr bwMode="auto">
          <a:xfrm>
            <a:off x="2146301" y="1655450"/>
            <a:ext cx="3479800" cy="3453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887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4238288" y="623021"/>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778049" y="3877721"/>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8515761" y="3277853"/>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mc:AlternateContent xmlns:mc="http://schemas.openxmlformats.org/markup-compatibility/2006">
        <mc:Choice xmlns:a14="http://schemas.microsoft.com/office/drawing/2010/main" Requires="a14">
          <p:sp>
            <p:nvSpPr>
              <p:cNvPr id="29" name="Title 28"/>
              <p:cNvSpPr>
                <a:spLocks noGrp="1"/>
              </p:cNvSpPr>
              <p:nvPr>
                <p:ph type="title"/>
              </p:nvPr>
            </p:nvSpPr>
            <p:spPr/>
            <p:txBody>
              <a:bodyPr>
                <a:normAutofit/>
              </a:bodyPr>
              <a:lstStyle/>
              <a:p>
                <a:pPr algn="ctr"/>
                <a:r>
                  <a:rPr lang="en-US" dirty="0"/>
                  <a:t>features </a:t>
                </a:r>
                <a14:m>
                  <m:oMath xmlns:m="http://schemas.openxmlformats.org/officeDocument/2006/math">
                    <m:r>
                      <a:rPr lang="en-US" i="1" dirty="0" smtClean="0">
                        <a:latin typeface="Cambria Math" panose="02040503050406030204" pitchFamily="18" charset="0"/>
                      </a:rPr>
                      <m:t>𝑥</m:t>
                    </m:r>
                  </m:oMath>
                </a14:m>
                <a:r>
                  <a:rPr lang="en-US" dirty="0"/>
                  <a:t> -&gt; prediction </a:t>
                </a:r>
                <a14:m>
                  <m:oMath xmlns:m="http://schemas.openxmlformats.org/officeDocument/2006/math">
                    <m:r>
                      <a:rPr lang="en-US" i="1" dirty="0" smtClean="0">
                        <a:latin typeface="Cambria Math" panose="02040503050406030204" pitchFamily="18" charset="0"/>
                      </a:rPr>
                      <m:t>𝑦</m:t>
                    </m:r>
                  </m:oMath>
                </a14:m>
                <a:r>
                  <a:rPr lang="en-US" dirty="0"/>
                  <a:t>: a predictive model</a:t>
                </a:r>
              </a:p>
            </p:txBody>
          </p:sp>
        </mc:Choice>
        <mc:Fallback>
          <p:sp>
            <p:nvSpPr>
              <p:cNvPr id="29" name="Title 28"/>
              <p:cNvSpPr>
                <a:spLocks noGrp="1" noRot="1" noChangeAspect="1" noMove="1" noResize="1" noEditPoints="1" noAdjustHandles="1" noChangeArrowheads="1" noChangeShapeType="1" noTextEdit="1"/>
              </p:cNvSpPr>
              <p:nvPr>
                <p:ph type="title"/>
              </p:nvPr>
            </p:nvSpPr>
            <p:spPr>
              <a:blipFill>
                <a:blip r:embed="rId3"/>
                <a:stretch>
                  <a:fillRect l="-1568" r="-144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A89DB9E1-43B6-E249-9D75-E82D12E3759D}"/>
              </a:ext>
            </a:extLst>
          </p:cNvPr>
          <p:cNvSpPr txBox="1"/>
          <p:nvPr/>
        </p:nvSpPr>
        <p:spPr>
          <a:xfrm>
            <a:off x="4527757" y="527023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521336"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8344310"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Tree>
    <p:extLst>
      <p:ext uri="{BB962C8B-B14F-4D97-AF65-F5344CB8AC3E}">
        <p14:creationId xmlns:p14="http://schemas.microsoft.com/office/powerpoint/2010/main" val="1605874453"/>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1231</TotalTime>
  <Words>3495</Words>
  <Application>Microsoft Macintosh PowerPoint</Application>
  <PresentationFormat>Widescreen</PresentationFormat>
  <Paragraphs>382</Paragraphs>
  <Slides>29</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Cambria Math</vt:lpstr>
      <vt:lpstr>Guardian TextSans Web</vt:lpstr>
      <vt:lpstr>Times New Roman</vt:lpstr>
      <vt:lpstr>2_Office Theme</vt:lpstr>
      <vt:lpstr>What is a Predictive Model? </vt:lpstr>
      <vt:lpstr>PowerPoint Presentation</vt:lpstr>
      <vt:lpstr>Biomedical Text Processing</vt:lpstr>
      <vt:lpstr>Sequential Prediction and Decision-Making Algorithms</vt:lpstr>
      <vt:lpstr>In each of these cases, we have a machine that receives data and makes a related prediction:  a “predictive model”</vt:lpstr>
      <vt:lpstr>image -&gt; prediction: computer vision</vt:lpstr>
      <vt:lpstr>text -&gt; prediction: natural language processing</vt:lpstr>
      <vt:lpstr>“state of the world” -&gt; next action: reinforcement learning</vt:lpstr>
      <vt:lpstr>features x -&gt; prediction y: a predictive model</vt:lpstr>
      <vt:lpstr>Simple models often work well for clinical data!</vt:lpstr>
      <vt:lpstr>Before we tackle complex models, let’s carefully examine a very simple one.</vt:lpstr>
      <vt:lpstr>Prostate specific antigen measurement in individuals with vs without prostate cancer</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PowerPoint Presentation</vt:lpstr>
      <vt:lpstr>PowerPoint Presentation</vt:lpstr>
      <vt:lpstr>Our first, very simple predictive model</vt:lpstr>
      <vt:lpstr>Learning a Predictive Model  from Labeled Data</vt:lpstr>
      <vt:lpstr>Training Set (Historical Data)</vt:lpstr>
      <vt:lpstr>Making Predictions for New x</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Data Science  May 24, 2019</dc:title>
  <dc:creator>Matthew Engelhard, M.D., Ph.D.</dc:creator>
  <cp:lastModifiedBy>Matthew Engelhard, M.D., Ph.D.</cp:lastModifiedBy>
  <cp:revision>60</cp:revision>
  <dcterms:created xsi:type="dcterms:W3CDTF">2019-05-17T00:10:36Z</dcterms:created>
  <dcterms:modified xsi:type="dcterms:W3CDTF">2021-05-04T02:51:38Z</dcterms:modified>
</cp:coreProperties>
</file>